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88825"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9" d="100"/>
          <a:sy n="79" d="100"/>
        </p:scale>
        <p:origin x="96" y="46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PlaceHolder 1"/>
          <p:cNvSpPr>
            <a:spLocks noGrp="1" noRot="1" noChangeAspect="1"/>
          </p:cNvSpPr>
          <p:nvPr>
            <p:ph type="sldImg"/>
          </p:nvPr>
        </p:nvSpPr>
        <p:spPr>
          <a:xfrm>
            <a:off x="1107000" y="812520"/>
            <a:ext cx="5345280" cy="40089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164"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165"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 </a:t>
            </a:r>
          </a:p>
        </p:txBody>
      </p:sp>
      <p:sp>
        <p:nvSpPr>
          <p:cNvPr id="16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 </a:t>
            </a:r>
          </a:p>
        </p:txBody>
      </p:sp>
      <p:sp>
        <p:nvSpPr>
          <p:cNvPr id="16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 </a:t>
            </a:r>
          </a:p>
        </p:txBody>
      </p:sp>
      <p:sp>
        <p:nvSpPr>
          <p:cNvPr id="16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D88C7D61-CC59-4F7C-941C-A7F06962A238}"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156368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58"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59"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F104C0A-240B-4EE2-9734-75411A1D7CB6}" type="slidenum">
              <a:rPr lang="en-US" sz="1000" b="0" strike="noStrike" spc="-1">
                <a:solidFill>
                  <a:srgbClr val="000000"/>
                </a:solidFill>
                <a:latin typeface="+mn-lt"/>
                <a:ea typeface="+mn-ea"/>
              </a:rPr>
              <a:t>1</a:t>
            </a:fld>
            <a:endParaRPr lang="en-US" sz="1000" b="0" strike="noStrike" spc="-1">
              <a:latin typeface="Arial"/>
            </a:endParaRPr>
          </a:p>
        </p:txBody>
      </p:sp>
    </p:spTree>
    <p:extLst>
      <p:ext uri="{BB962C8B-B14F-4D97-AF65-F5344CB8AC3E}">
        <p14:creationId xmlns:p14="http://schemas.microsoft.com/office/powerpoint/2010/main" val="28945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61"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62"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0A3F575-5217-4C82-800D-52C485DE1FB0}" type="slidenum">
              <a:rPr lang="en-US" sz="1000" b="0" strike="noStrike" spc="-1">
                <a:solidFill>
                  <a:srgbClr val="000000"/>
                </a:solidFill>
                <a:latin typeface="+mn-lt"/>
                <a:ea typeface="+mn-ea"/>
              </a:rPr>
              <a:t>17</a:t>
            </a:fld>
            <a:endParaRPr lang="en-US" sz="1000" b="0" strike="noStrike" spc="-1">
              <a:latin typeface="Arial"/>
            </a:endParaRPr>
          </a:p>
        </p:txBody>
      </p:sp>
    </p:spTree>
    <p:extLst>
      <p:ext uri="{BB962C8B-B14F-4D97-AF65-F5344CB8AC3E}">
        <p14:creationId xmlns:p14="http://schemas.microsoft.com/office/powerpoint/2010/main" val="195280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64"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65"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F1E081-5344-43B6-82EF-1BF31B35D464}" type="slidenum">
              <a:rPr lang="en-US" sz="1000" b="0" strike="noStrike" spc="-1">
                <a:solidFill>
                  <a:srgbClr val="000000"/>
                </a:solidFill>
                <a:latin typeface="+mn-lt"/>
                <a:ea typeface="+mn-ea"/>
              </a:rPr>
              <a:t>18</a:t>
            </a:fld>
            <a:endParaRPr lang="en-US" sz="1000" b="0" strike="noStrike" spc="-1">
              <a:latin typeface="Arial"/>
            </a:endParaRPr>
          </a:p>
        </p:txBody>
      </p:sp>
    </p:spTree>
    <p:extLst>
      <p:ext uri="{BB962C8B-B14F-4D97-AF65-F5344CB8AC3E}">
        <p14:creationId xmlns:p14="http://schemas.microsoft.com/office/powerpoint/2010/main" val="2381015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en-US" sz="2000" b="0" strike="noStrike" spc="-1">
              <a:latin typeface="Arial"/>
            </a:endParaRPr>
          </a:p>
        </p:txBody>
      </p:sp>
      <p:sp>
        <p:nvSpPr>
          <p:cNvPr id="267"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000" b="0" strike="noStrike" spc="-1">
                <a:solidFill>
                  <a:srgbClr val="000000"/>
                </a:solidFill>
                <a:latin typeface="+mn-lt"/>
                <a:ea typeface="+mn-ea"/>
              </a:rPr>
              <a:t>© Software University Foundation – </a:t>
            </a:r>
            <a:r>
              <a:rPr lang="en-US" sz="1000" b="0" u="sng" strike="noStrike" spc="-1">
                <a:solidFill>
                  <a:srgbClr val="000000"/>
                </a:solidFill>
                <a:uFill>
                  <a:solidFill>
                    <a:srgbClr val="FFFFFF"/>
                  </a:solidFill>
                </a:uFill>
                <a:latin typeface="+mn-lt"/>
                <a:ea typeface="+mn-ea"/>
                <a:hlinkClick r:id="rId3"/>
              </a:rPr>
              <a:t>http://softuni.org</a:t>
            </a:r>
            <a:endParaRPr lang="en-US" sz="1000" b="0" strike="noStrike" spc="-1">
              <a:latin typeface="Arial"/>
            </a:endParaRPr>
          </a:p>
          <a:p>
            <a:pPr>
              <a:lnSpc>
                <a:spcPct val="100000"/>
              </a:lnSpc>
            </a:pPr>
            <a:r>
              <a:rPr lang="en-US" sz="1000" b="0" strike="noStrike" spc="-1">
                <a:solidFill>
                  <a:srgbClr val="000000"/>
                </a:solidFill>
                <a:latin typeface="+mn-lt"/>
                <a:ea typeface="+mn-ea"/>
              </a:rPr>
              <a:t>This work is licensed under the </a:t>
            </a:r>
            <a:r>
              <a:rPr lang="en-US" sz="1000" b="0" u="sng" strike="noStrike" spc="-1">
                <a:solidFill>
                  <a:srgbClr val="000000"/>
                </a:solidFill>
                <a:uFill>
                  <a:solidFill>
                    <a:srgbClr val="FFFFFF"/>
                  </a:solidFill>
                </a:uFill>
                <a:latin typeface="+mn-lt"/>
                <a:ea typeface="+mn-ea"/>
                <a:hlinkClick r:id="rId4"/>
              </a:rPr>
              <a:t>Creative Commons Attribution-NonCommercial-ShareAlike</a:t>
            </a:r>
            <a:r>
              <a:rPr lang="en-US" sz="1000" b="0" strike="noStrike" spc="-1">
                <a:solidFill>
                  <a:srgbClr val="000000"/>
                </a:solidFill>
                <a:latin typeface="+mn-lt"/>
                <a:ea typeface="+mn-ea"/>
              </a:rPr>
              <a:t> license.</a:t>
            </a:r>
            <a:endParaRPr lang="en-US" sz="1000" b="0" strike="noStrike" spc="-1">
              <a:latin typeface="Arial"/>
            </a:endParaRPr>
          </a:p>
        </p:txBody>
      </p:sp>
      <p:sp>
        <p:nvSpPr>
          <p:cNvPr id="268"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10E2D47-2377-4C20-A82B-47D1F160BF60}" type="slidenum">
              <a:rPr lang="en-US" sz="1000" b="0" strike="noStrike" spc="-1">
                <a:solidFill>
                  <a:srgbClr val="000000"/>
                </a:solidFill>
                <a:latin typeface="+mn-lt"/>
                <a:ea typeface="+mn-ea"/>
              </a:rPr>
              <a:t>19</a:t>
            </a:fld>
            <a:endParaRPr lang="en-US" sz="1000" b="0" strike="noStrike" spc="-1">
              <a:latin typeface="Arial"/>
            </a:endParaRPr>
          </a:p>
        </p:txBody>
      </p:sp>
    </p:spTree>
    <p:extLst>
      <p:ext uri="{BB962C8B-B14F-4D97-AF65-F5344CB8AC3E}">
        <p14:creationId xmlns:p14="http://schemas.microsoft.com/office/powerpoint/2010/main" val="276319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tIns="0" rIns="0" bIns="0" anchor="ctr">
            <a:noAutofit/>
          </a:bodyPr>
          <a:lstStyle/>
          <a:p>
            <a:pPr algn="ctr"/>
            <a:endParaRPr lang="en-US" sz="4400" b="0" strike="noStrike" spc="-1">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000" b="1" strike="noStrike" spc="-1">
                <a:solidFill>
                  <a:srgbClr val="603A14"/>
                </a:solidFill>
                <a:latin typeface="Calibri"/>
                <a:ea typeface="DejaVu Sans"/>
              </a:rPr>
              <a:t>?</a:t>
            </a:r>
            <a:endParaRPr lang="en-US" sz="2000" b="0" strike="noStrike" spc="-1">
              <a:latin typeface="Arial"/>
            </a:endParaRPr>
          </a:p>
        </p:txBody>
      </p:sp>
      <p:sp>
        <p:nvSpPr>
          <p:cNvPr id="115" name="CustomShape 2"/>
          <p:cNvSpPr/>
          <p:nvPr/>
        </p:nvSpPr>
        <p:spPr>
          <a:xfrm rot="20630400">
            <a:off x="7554600" y="4340520"/>
            <a:ext cx="3272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000" b="1" strike="noStrike" spc="-1">
                <a:solidFill>
                  <a:srgbClr val="603A14"/>
                </a:solidFill>
                <a:latin typeface="Calibri"/>
                <a:ea typeface="DejaVu Sans"/>
              </a:rPr>
              <a:t>?</a:t>
            </a:r>
            <a:endParaRPr lang="en-US" sz="2000" b="0" strike="noStrike" spc="-1">
              <a:latin typeface="Arial"/>
            </a:endParaRPr>
          </a:p>
        </p:txBody>
      </p:sp>
      <p:sp>
        <p:nvSpPr>
          <p:cNvPr id="116" name="CustomShape 3"/>
          <p:cNvSpPr/>
          <p:nvPr/>
        </p:nvSpPr>
        <p:spPr>
          <a:xfrm>
            <a:off x="11497680" y="4679640"/>
            <a:ext cx="25992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strike="noStrike" spc="-1">
                <a:solidFill>
                  <a:srgbClr val="603A14"/>
                </a:solidFill>
                <a:latin typeface="Calibri"/>
                <a:ea typeface="DejaVu Sans"/>
              </a:rPr>
              <a:t>?</a:t>
            </a:r>
            <a:endParaRPr lang="en-US" sz="1200" b="0" strike="noStrike" spc="-1">
              <a:latin typeface="Arial"/>
            </a:endParaRPr>
          </a:p>
        </p:txBody>
      </p:sp>
      <p:sp>
        <p:nvSpPr>
          <p:cNvPr id="117" name="CustomShape 4"/>
          <p:cNvSpPr/>
          <p:nvPr/>
        </p:nvSpPr>
        <p:spPr>
          <a:xfrm rot="20971200">
            <a:off x="6090840" y="610848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400" b="0" strike="noStrike" spc="-1">
                <a:solidFill>
                  <a:srgbClr val="603A14"/>
                </a:solidFill>
                <a:latin typeface="Calibri"/>
                <a:ea typeface="DejaVu Sans"/>
              </a:rPr>
              <a:t>?</a:t>
            </a:r>
            <a:endParaRPr lang="en-US" sz="1400" b="0" strike="noStrike" spc="-1">
              <a:latin typeface="Arial"/>
            </a:endParaRPr>
          </a:p>
        </p:txBody>
      </p:sp>
      <p:sp>
        <p:nvSpPr>
          <p:cNvPr id="118" name="CustomShape 5"/>
          <p:cNvSpPr/>
          <p:nvPr/>
        </p:nvSpPr>
        <p:spPr>
          <a:xfrm rot="568800">
            <a:off x="9145440" y="4032720"/>
            <a:ext cx="311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800" b="1" strike="noStrike" spc="-1">
                <a:solidFill>
                  <a:srgbClr val="603A14"/>
                </a:solidFill>
                <a:latin typeface="Calibri"/>
                <a:ea typeface="DejaVu Sans"/>
              </a:rPr>
              <a:t>?</a:t>
            </a:r>
            <a:endParaRPr lang="en-US" sz="1800" b="0" strike="noStrike" spc="-1">
              <a:latin typeface="Arial"/>
            </a:endParaRPr>
          </a:p>
        </p:txBody>
      </p:sp>
      <p:sp>
        <p:nvSpPr>
          <p:cNvPr id="119" name="CustomShape 6"/>
          <p:cNvSpPr/>
          <p:nvPr/>
        </p:nvSpPr>
        <p:spPr>
          <a:xfrm rot="219600">
            <a:off x="7032240" y="2560320"/>
            <a:ext cx="35604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400" b="1" strike="noStrike" spc="-1">
                <a:solidFill>
                  <a:srgbClr val="603A14"/>
                </a:solidFill>
                <a:latin typeface="Calibri"/>
                <a:ea typeface="DejaVu Sans"/>
              </a:rPr>
              <a:t>?</a:t>
            </a:r>
            <a:endParaRPr lang="en-US" sz="2400" b="0" strike="noStrike" spc="-1">
              <a:latin typeface="Arial"/>
            </a:endParaRPr>
          </a:p>
        </p:txBody>
      </p:sp>
      <p:sp>
        <p:nvSpPr>
          <p:cNvPr id="120" name="CustomShape 7"/>
          <p:cNvSpPr/>
          <p:nvPr/>
        </p:nvSpPr>
        <p:spPr>
          <a:xfrm rot="20972400">
            <a:off x="11751120" y="232020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400" b="0" strike="noStrike" spc="-1">
                <a:solidFill>
                  <a:srgbClr val="603A14"/>
                </a:solidFill>
                <a:latin typeface="Calibri"/>
                <a:ea typeface="DejaVu Sans"/>
              </a:rPr>
              <a:t>?</a:t>
            </a:r>
            <a:endParaRPr lang="en-US" sz="1400" b="0" strike="noStrike" spc="-1">
              <a:latin typeface="Arial"/>
            </a:endParaRPr>
          </a:p>
        </p:txBody>
      </p:sp>
      <p:sp>
        <p:nvSpPr>
          <p:cNvPr id="121" name="CustomShape 8"/>
          <p:cNvSpPr/>
          <p:nvPr/>
        </p:nvSpPr>
        <p:spPr>
          <a:xfrm rot="562200">
            <a:off x="11772000" y="3447720"/>
            <a:ext cx="259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strike="noStrike" spc="-1">
                <a:solidFill>
                  <a:srgbClr val="603A14"/>
                </a:solidFill>
                <a:latin typeface="Calibri"/>
                <a:ea typeface="DejaVu Sans"/>
              </a:rPr>
              <a:t>?</a:t>
            </a:r>
            <a:endParaRPr lang="en-US" sz="1200" b="0" strike="noStrike" spc="-1">
              <a:latin typeface="Arial"/>
            </a:endParaRPr>
          </a:p>
        </p:txBody>
      </p:sp>
      <p:sp>
        <p:nvSpPr>
          <p:cNvPr id="122" name="CustomShape 9"/>
          <p:cNvSpPr/>
          <p:nvPr/>
        </p:nvSpPr>
        <p:spPr>
          <a:xfrm rot="571200">
            <a:off x="11134080" y="5626440"/>
            <a:ext cx="2736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400" b="0" strike="noStrike" spc="-1">
                <a:solidFill>
                  <a:srgbClr val="603A14"/>
                </a:solidFill>
                <a:latin typeface="Calibri"/>
                <a:ea typeface="DejaVu Sans"/>
              </a:rPr>
              <a:t>?</a:t>
            </a:r>
            <a:endParaRPr lang="en-US" sz="1400" b="0" strike="noStrike" spc="-1">
              <a:latin typeface="Arial"/>
            </a:endParaRPr>
          </a:p>
        </p:txBody>
      </p:sp>
      <p:sp>
        <p:nvSpPr>
          <p:cNvPr id="123" name="CustomShape 10"/>
          <p:cNvSpPr/>
          <p:nvPr/>
        </p:nvSpPr>
        <p:spPr>
          <a:xfrm rot="20949600">
            <a:off x="2942280" y="3237840"/>
            <a:ext cx="4540320" cy="947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noAutofit/>
          </a:bodyPr>
          <a:lstStyle/>
          <a:p>
            <a:pPr algn="ctr">
              <a:lnSpc>
                <a:spcPct val="100000"/>
              </a:lnSpc>
            </a:pPr>
            <a:r>
              <a:rPr lang="en-US" sz="6600" b="1" strike="noStrike" spc="-1">
                <a:solidFill>
                  <a:srgbClr val="F3BE60"/>
                </a:solidFill>
                <a:latin typeface="Calibri"/>
                <a:ea typeface="DejaVu Sans"/>
              </a:rPr>
              <a:t>Въпроси?</a:t>
            </a:r>
            <a:endParaRPr lang="en-US" sz="6600" b="0" strike="noStrike" spc="-1">
              <a:latin typeface="Arial"/>
            </a:endParaRPr>
          </a:p>
        </p:txBody>
      </p:sp>
      <p:pic>
        <p:nvPicPr>
          <p:cNvPr id="124" name="Picture 17"/>
          <p:cNvPicPr/>
          <p:nvPr/>
        </p:nvPicPr>
        <p:blipFill>
          <a:blip r:embed="rId15"/>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26" name="PlaceHolder 1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it-kariera.mon.bg/e-learning/"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it-kariera.mon.bg/e-learning/"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en-US" sz="4800" b="1" strike="noStrike" spc="-1">
                <a:solidFill>
                  <a:srgbClr val="F6D18E"/>
                </a:solidFill>
                <a:latin typeface="Calibri"/>
              </a:rPr>
              <a:t>Запознаване с ардуино и емулатора</a:t>
            </a:r>
            <a:endParaRPr lang="en-US" sz="4800" b="0" strike="noStrike" spc="-1">
              <a:latin typeface="Arial"/>
            </a:endParaRPr>
          </a:p>
        </p:txBody>
      </p:sp>
      <p:sp>
        <p:nvSpPr>
          <p:cNvPr id="170" name="CustomShape 2"/>
          <p:cNvSpPr/>
          <p:nvPr/>
        </p:nvSpPr>
        <p:spPr>
          <a:xfrm>
            <a:off x="3579840" y="155412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en-US" sz="4000" b="0" strike="noStrike" spc="197">
                <a:solidFill>
                  <a:srgbClr val="F0A22E"/>
                </a:solidFill>
                <a:latin typeface="Calibri"/>
              </a:rPr>
              <a:t>Електроника</a:t>
            </a:r>
            <a:endParaRPr lang="en-US" sz="4000" b="0" strike="noStrike" spc="-1">
              <a:latin typeface="Arial"/>
            </a:endParaRPr>
          </a:p>
        </p:txBody>
      </p:sp>
      <p:pic>
        <p:nvPicPr>
          <p:cNvPr id="171" name="Picture 17"/>
          <p:cNvPicPr/>
          <p:nvPr/>
        </p:nvPicPr>
        <p:blipFill>
          <a:blip r:embed="rId3"/>
          <a:stretch/>
        </p:blipFill>
        <p:spPr>
          <a:xfrm>
            <a:off x="5804280" y="3583440"/>
            <a:ext cx="1828800" cy="2006280"/>
          </a:xfrm>
          <a:prstGeom prst="rect">
            <a:avLst/>
          </a:prstGeom>
          <a:ln>
            <a:noFill/>
          </a:ln>
        </p:spPr>
      </p:pic>
      <p:pic>
        <p:nvPicPr>
          <p:cNvPr id="172" name="Picture 4"/>
          <p:cNvPicPr/>
          <p:nvPr/>
        </p:nvPicPr>
        <p:blipFill>
          <a:blip r:embed="rId4"/>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en-US" sz="2300" b="1" strike="noStrike" spc="-1">
                <a:solidFill>
                  <a:srgbClr val="F4B36C"/>
                </a:solidFill>
                <a:latin typeface="Calibri"/>
                <a:ea typeface="DejaVu Sans"/>
              </a:rPr>
              <a:t>Учителски екип</a:t>
            </a:r>
            <a:endParaRPr lang="en-US" sz="2300" b="0" strike="noStrike" spc="-1">
              <a:latin typeface="Arial"/>
            </a:endParaRPr>
          </a:p>
        </p:txBody>
      </p:sp>
      <p:sp>
        <p:nvSpPr>
          <p:cNvPr id="174" name="CustomShape 4"/>
          <p:cNvSpPr/>
          <p:nvPr/>
        </p:nvSpPr>
        <p:spPr>
          <a:xfrm>
            <a:off x="775080" y="5205600"/>
            <a:ext cx="3186720" cy="695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en-US" sz="2000" b="1" strike="noStrike" spc="-1">
                <a:solidFill>
                  <a:srgbClr val="F9DAAB"/>
                </a:solidFill>
                <a:latin typeface="Calibri"/>
                <a:ea typeface="DejaVu Sans"/>
              </a:rPr>
              <a:t>Обучение за ИТ кариера</a:t>
            </a:r>
            <a:endParaRPr lang="en-US" sz="2000" b="0" strike="noStrike" spc="-1">
              <a:latin typeface="Arial"/>
            </a:endParaRPr>
          </a:p>
        </p:txBody>
      </p:sp>
      <p:sp>
        <p:nvSpPr>
          <p:cNvPr id="175" name="CustomShape 5"/>
          <p:cNvSpPr/>
          <p:nvPr/>
        </p:nvSpPr>
        <p:spPr>
          <a:xfrm>
            <a:off x="775080" y="5705280"/>
            <a:ext cx="3809160" cy="3466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en-US" sz="1800" b="1" u="sng" strike="noStrike" spc="-1">
                <a:solidFill>
                  <a:srgbClr val="0000FF"/>
                </a:solidFill>
                <a:uFill>
                  <a:solidFill>
                    <a:srgbClr val="FFFFFF"/>
                  </a:solidFill>
                </a:uFill>
                <a:latin typeface="Calibri"/>
                <a:ea typeface="DejaVu Sans"/>
                <a:hlinkClick r:id="rId5"/>
              </a:rPr>
              <a:t>https://it-kariera.mon.bg/e-learning/</a:t>
            </a:r>
            <a:endParaRPr lang="en-US" sz="1800" b="0" strike="noStrike" spc="-1">
              <a:latin typeface="Arial"/>
            </a:endParaRPr>
          </a:p>
        </p:txBody>
      </p:sp>
      <p:pic>
        <p:nvPicPr>
          <p:cNvPr id="176" name="Picture 175"/>
          <p:cNvPicPr/>
          <p:nvPr/>
        </p:nvPicPr>
        <p:blipFill>
          <a:blip r:embed="rId6"/>
          <a:stretch/>
        </p:blipFill>
        <p:spPr>
          <a:xfrm>
            <a:off x="8669880" y="4141800"/>
            <a:ext cx="2028240" cy="7041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функции</a:t>
            </a:r>
            <a:endParaRPr lang="en-US" sz="4000" b="0" strike="noStrike" spc="-1">
              <a:latin typeface="Arial"/>
            </a:endParaRPr>
          </a:p>
        </p:txBody>
      </p:sp>
      <p:sp>
        <p:nvSpPr>
          <p:cNvPr id="228"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9" name="TextShape 3"/>
          <p:cNvSpPr txBox="1"/>
          <p:nvPr/>
        </p:nvSpPr>
        <p:spPr>
          <a:xfrm>
            <a:off x="365760" y="1066680"/>
            <a:ext cx="11704320" cy="5608440"/>
          </a:xfrm>
          <a:prstGeom prst="rect">
            <a:avLst/>
          </a:prstGeom>
          <a:noFill/>
          <a:ln>
            <a:noFill/>
          </a:ln>
        </p:spPr>
        <p:txBody>
          <a:bodyPr>
            <a:normAutofit/>
          </a:bodyPr>
          <a:lstStyle/>
          <a:p>
            <a:pPr marL="365040" indent="-255600">
              <a:spcBef>
                <a:spcPts val="400"/>
              </a:spcBef>
              <a:buClr>
                <a:srgbClr val="2DA2BF"/>
              </a:buClr>
              <a:buSzPct val="68000"/>
              <a:buFont typeface="Wingdings" charset="2"/>
              <a:buChar char=""/>
            </a:pPr>
            <a:r>
              <a:rPr lang="en-US" sz="1800" b="0" strike="noStrike" spc="-1" dirty="0" err="1">
                <a:solidFill>
                  <a:schemeClr val="bg1"/>
                </a:solidFill>
                <a:latin typeface="Arial"/>
              </a:rPr>
              <a:t>Ардуино</a:t>
            </a:r>
            <a:r>
              <a:rPr lang="en-US" sz="1800" b="0" strike="noStrike" spc="-1" dirty="0">
                <a:solidFill>
                  <a:schemeClr val="bg1"/>
                </a:solidFill>
                <a:latin typeface="Arial"/>
              </a:rPr>
              <a:t> </a:t>
            </a:r>
            <a:r>
              <a:rPr lang="en-US" sz="1800" b="0" strike="noStrike" spc="-1" dirty="0" err="1">
                <a:solidFill>
                  <a:schemeClr val="bg1"/>
                </a:solidFill>
                <a:latin typeface="Arial"/>
              </a:rPr>
              <a:t>разполага</a:t>
            </a:r>
            <a:r>
              <a:rPr lang="en-US" sz="1800" b="0" strike="noStrike" spc="-1" dirty="0">
                <a:solidFill>
                  <a:schemeClr val="bg1"/>
                </a:solidFill>
                <a:latin typeface="Arial"/>
              </a:rPr>
              <a:t> с </a:t>
            </a:r>
            <a:r>
              <a:rPr lang="en-US" sz="1800" b="0" strike="noStrike" spc="-1" dirty="0" err="1">
                <a:solidFill>
                  <a:schemeClr val="bg1"/>
                </a:solidFill>
                <a:latin typeface="Arial"/>
              </a:rPr>
              <a:t>две</a:t>
            </a:r>
            <a:r>
              <a:rPr lang="en-US" sz="1800" b="0" strike="noStrike" spc="-1" dirty="0">
                <a:solidFill>
                  <a:schemeClr val="bg1"/>
                </a:solidFill>
                <a:latin typeface="Arial"/>
              </a:rPr>
              <a:t> </a:t>
            </a:r>
            <a:r>
              <a:rPr lang="en-US" sz="1800" b="0" strike="noStrike" spc="-1" dirty="0" err="1">
                <a:solidFill>
                  <a:schemeClr val="bg1"/>
                </a:solidFill>
                <a:latin typeface="Arial"/>
              </a:rPr>
              <a:t>резервирани</a:t>
            </a:r>
            <a:r>
              <a:rPr lang="en-US" sz="1800" b="0" strike="noStrike" spc="-1" dirty="0">
                <a:solidFill>
                  <a:schemeClr val="bg1"/>
                </a:solidFill>
                <a:latin typeface="Arial"/>
              </a:rPr>
              <a:t> </a:t>
            </a:r>
            <a:r>
              <a:rPr lang="en-US" sz="1800" b="0" strike="noStrike" spc="-1" dirty="0" err="1">
                <a:solidFill>
                  <a:schemeClr val="bg1"/>
                </a:solidFill>
                <a:latin typeface="Arial"/>
              </a:rPr>
              <a:t>функции</a:t>
            </a:r>
            <a:r>
              <a:rPr lang="en-US" sz="1800" b="0" strike="noStrike" spc="-1" dirty="0">
                <a:solidFill>
                  <a:schemeClr val="bg1"/>
                </a:solidFill>
                <a:latin typeface="Arial"/>
              </a:rPr>
              <a:t>: </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void setup()		- </a:t>
            </a:r>
            <a:r>
              <a:rPr lang="en-US" sz="1800" b="0" strike="noStrike" spc="-1" dirty="0" err="1">
                <a:solidFill>
                  <a:schemeClr val="bg1"/>
                </a:solidFill>
                <a:latin typeface="Arial"/>
              </a:rPr>
              <a:t>изпълнява</a:t>
            </a:r>
            <a:r>
              <a:rPr lang="en-US" sz="1800" b="0" strike="noStrike" spc="-1" dirty="0">
                <a:solidFill>
                  <a:schemeClr val="bg1"/>
                </a:solidFill>
                <a:latin typeface="Arial"/>
              </a:rPr>
              <a:t> </a:t>
            </a:r>
            <a:r>
              <a:rPr lang="en-US" sz="1800" b="0" strike="noStrike" spc="-1" dirty="0" err="1">
                <a:solidFill>
                  <a:schemeClr val="bg1"/>
                </a:solidFill>
                <a:latin typeface="Arial"/>
              </a:rPr>
              <a:t>се</a:t>
            </a:r>
            <a:r>
              <a:rPr lang="en-US" sz="1800" b="0" strike="noStrike" spc="-1" dirty="0">
                <a:solidFill>
                  <a:schemeClr val="bg1"/>
                </a:solidFill>
                <a:latin typeface="Arial"/>
              </a:rPr>
              <a:t> </a:t>
            </a:r>
            <a:r>
              <a:rPr lang="en-US" sz="1800" b="0" strike="noStrike" spc="-1" dirty="0" err="1">
                <a:solidFill>
                  <a:schemeClr val="bg1"/>
                </a:solidFill>
                <a:latin typeface="Arial"/>
              </a:rPr>
              <a:t>веднъж</a:t>
            </a:r>
            <a:r>
              <a:rPr lang="en-US" sz="1800" b="0" strike="noStrike" spc="-1" dirty="0">
                <a:solidFill>
                  <a:schemeClr val="bg1"/>
                </a:solidFill>
                <a:latin typeface="Arial"/>
              </a:rPr>
              <a:t>. </a:t>
            </a:r>
            <a:r>
              <a:rPr lang="en-US" sz="1800" b="0" strike="noStrike" spc="-1" dirty="0" err="1">
                <a:solidFill>
                  <a:schemeClr val="bg1"/>
                </a:solidFill>
                <a:latin typeface="Arial"/>
              </a:rPr>
              <a:t>Използва</a:t>
            </a:r>
            <a:r>
              <a:rPr lang="en-US" sz="1800" b="0" strike="noStrike" spc="-1" dirty="0">
                <a:solidFill>
                  <a:schemeClr val="bg1"/>
                </a:solidFill>
                <a:latin typeface="Arial"/>
              </a:rPr>
              <a:t> </a:t>
            </a:r>
            <a:r>
              <a:rPr lang="en-US" sz="1800" b="0" strike="noStrike" spc="-1" dirty="0" err="1">
                <a:solidFill>
                  <a:schemeClr val="bg1"/>
                </a:solidFill>
                <a:latin typeface="Arial"/>
              </a:rPr>
              <a:t>се</a:t>
            </a:r>
            <a:r>
              <a:rPr lang="en-US" sz="1800" b="0" strike="noStrike" spc="-1" dirty="0">
                <a:solidFill>
                  <a:schemeClr val="bg1"/>
                </a:solidFill>
                <a:latin typeface="Arial"/>
              </a:rPr>
              <a:t> </a:t>
            </a:r>
            <a:r>
              <a:rPr lang="en-US" sz="1800" b="0" strike="noStrike" spc="-1" dirty="0" err="1">
                <a:solidFill>
                  <a:schemeClr val="bg1"/>
                </a:solidFill>
                <a:latin typeface="Arial"/>
              </a:rPr>
              <a:t>за</a:t>
            </a:r>
            <a:r>
              <a:rPr lang="en-US" sz="1800" b="0" strike="noStrike" spc="-1" dirty="0">
                <a:solidFill>
                  <a:schemeClr val="bg1"/>
                </a:solidFill>
                <a:latin typeface="Arial"/>
              </a:rPr>
              <a:t> </a:t>
            </a:r>
            <a:r>
              <a:rPr lang="en-US" sz="1800" b="0" strike="noStrike" spc="-1" dirty="0" err="1">
                <a:solidFill>
                  <a:schemeClr val="bg1"/>
                </a:solidFill>
                <a:latin typeface="Arial"/>
              </a:rPr>
              <a:t>инициализация</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контролера</a:t>
            </a:r>
            <a:r>
              <a:rPr lang="en-US" sz="1800" b="0" strike="noStrike" spc="-1" dirty="0">
                <a:solidFill>
                  <a:schemeClr val="bg1"/>
                </a:solidFill>
                <a:latin typeface="Arial"/>
              </a:rPr>
              <a:t>;</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void loop()		- </a:t>
            </a:r>
            <a:r>
              <a:rPr lang="en-US" sz="1800" b="0" strike="noStrike" spc="-1" dirty="0" err="1">
                <a:solidFill>
                  <a:schemeClr val="bg1"/>
                </a:solidFill>
                <a:latin typeface="Arial"/>
              </a:rPr>
              <a:t>безкраен</a:t>
            </a:r>
            <a:r>
              <a:rPr lang="en-US" sz="1800" b="0" strike="noStrike" spc="-1" dirty="0">
                <a:solidFill>
                  <a:schemeClr val="bg1"/>
                </a:solidFill>
                <a:latin typeface="Arial"/>
              </a:rPr>
              <a:t> </a:t>
            </a:r>
            <a:r>
              <a:rPr lang="en-US" sz="1800" b="0" strike="noStrike" spc="-1" dirty="0" err="1">
                <a:solidFill>
                  <a:schemeClr val="bg1"/>
                </a:solidFill>
                <a:latin typeface="Arial"/>
              </a:rPr>
              <a:t>цикъл</a:t>
            </a:r>
            <a:r>
              <a:rPr lang="en-US" sz="1800" b="0" strike="noStrike" spc="-1" dirty="0">
                <a:solidFill>
                  <a:schemeClr val="bg1"/>
                </a:solidFill>
                <a:latin typeface="Arial"/>
              </a:rPr>
              <a:t>. </a:t>
            </a:r>
            <a:r>
              <a:rPr lang="en-US" sz="1800" b="0" strike="noStrike" spc="-1" dirty="0" err="1">
                <a:solidFill>
                  <a:schemeClr val="bg1"/>
                </a:solidFill>
                <a:latin typeface="Arial"/>
              </a:rPr>
              <a:t>Същинска</a:t>
            </a:r>
            <a:r>
              <a:rPr lang="en-US" sz="1800" b="0" strike="noStrike" spc="-1" dirty="0">
                <a:solidFill>
                  <a:schemeClr val="bg1"/>
                </a:solidFill>
                <a:latin typeface="Arial"/>
              </a:rPr>
              <a:t> </a:t>
            </a:r>
            <a:r>
              <a:rPr lang="en-US" sz="1800" b="0" strike="noStrike" spc="-1" dirty="0" err="1">
                <a:solidFill>
                  <a:schemeClr val="bg1"/>
                </a:solidFill>
                <a:latin typeface="Arial"/>
              </a:rPr>
              <a:t>функционалност</a:t>
            </a:r>
            <a:r>
              <a:rPr lang="en-US" sz="1800" b="0" strike="noStrike" spc="-1" dirty="0">
                <a:solidFill>
                  <a:schemeClr val="bg1"/>
                </a:solidFill>
                <a:latin typeface="Arial"/>
              </a:rPr>
              <a:t>.</a:t>
            </a:r>
          </a:p>
          <a:p>
            <a:pPr marL="365040" indent="-255600">
              <a:spcBef>
                <a:spcPts val="400"/>
              </a:spcBef>
              <a:buClr>
                <a:srgbClr val="2DA2BF"/>
              </a:buClr>
              <a:buSzPct val="68000"/>
              <a:buFont typeface="Wingdings" charset="2"/>
              <a:buChar char=""/>
            </a:pPr>
            <a:r>
              <a:rPr lang="en-US" sz="1800" b="0" strike="noStrike" spc="-1" dirty="0" err="1">
                <a:solidFill>
                  <a:schemeClr val="bg1"/>
                </a:solidFill>
                <a:latin typeface="Arial"/>
              </a:rPr>
              <a:t>Три</a:t>
            </a:r>
            <a:r>
              <a:rPr lang="en-US" sz="1800" b="0" strike="noStrike" spc="-1" dirty="0">
                <a:solidFill>
                  <a:schemeClr val="bg1"/>
                </a:solidFill>
                <a:latin typeface="Arial"/>
              </a:rPr>
              <a:t> </a:t>
            </a:r>
            <a:r>
              <a:rPr lang="en-US" sz="1800" b="0" strike="noStrike" spc="-1" dirty="0" err="1">
                <a:solidFill>
                  <a:schemeClr val="bg1"/>
                </a:solidFill>
                <a:latin typeface="Arial"/>
              </a:rPr>
              <a:t>типа</a:t>
            </a:r>
            <a:r>
              <a:rPr lang="en-US" sz="1800" b="0" strike="noStrike" spc="-1" dirty="0">
                <a:solidFill>
                  <a:schemeClr val="bg1"/>
                </a:solidFill>
                <a:latin typeface="Arial"/>
              </a:rPr>
              <a:t> </a:t>
            </a:r>
            <a:r>
              <a:rPr lang="en-US" sz="1800" b="0" strike="noStrike" spc="-1" dirty="0" err="1">
                <a:solidFill>
                  <a:schemeClr val="bg1"/>
                </a:solidFill>
                <a:latin typeface="Arial"/>
              </a:rPr>
              <a:t>променливи</a:t>
            </a:r>
            <a:r>
              <a:rPr lang="en-US" sz="1800" b="0" strike="noStrike" spc="-1" dirty="0">
                <a:solidFill>
                  <a:schemeClr val="bg1"/>
                </a:solidFill>
                <a:latin typeface="Arial"/>
              </a:rPr>
              <a:t>:</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char				-	  8 bit</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a:t>
            </a:r>
            <a:r>
              <a:rPr lang="en-US" sz="1800" b="0" strike="noStrike" spc="-1" dirty="0" err="1">
                <a:solidFill>
                  <a:schemeClr val="bg1"/>
                </a:solidFill>
                <a:latin typeface="Arial"/>
              </a:rPr>
              <a:t>int</a:t>
            </a:r>
            <a:r>
              <a:rPr lang="en-US" sz="1800" b="0" strike="noStrike" spc="-1" dirty="0">
                <a:solidFill>
                  <a:schemeClr val="bg1"/>
                </a:solidFill>
                <a:latin typeface="Arial"/>
              </a:rPr>
              <a:t>				-	16 bit</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long				-	32 bit</a:t>
            </a:r>
          </a:p>
          <a:p>
            <a:pPr marL="365040" indent="-255600">
              <a:spcBef>
                <a:spcPts val="400"/>
              </a:spcBef>
              <a:buClr>
                <a:srgbClr val="2DA2BF"/>
              </a:buClr>
              <a:buSzPct val="68000"/>
              <a:buFont typeface="Wingdings" charset="2"/>
              <a:buChar char=""/>
            </a:pPr>
            <a:r>
              <a:rPr lang="en-US" sz="1800" b="0" strike="noStrike" spc="-1" dirty="0" err="1">
                <a:solidFill>
                  <a:schemeClr val="bg1"/>
                </a:solidFill>
                <a:latin typeface="Arial"/>
              </a:rPr>
              <a:t>Константи</a:t>
            </a:r>
            <a:r>
              <a:rPr lang="en-US" sz="1800" b="0" strike="noStrike" spc="-1" dirty="0">
                <a:solidFill>
                  <a:schemeClr val="bg1"/>
                </a:solidFill>
                <a:latin typeface="Arial"/>
              </a:rPr>
              <a:t>:</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HIGH			-			5 V</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ea typeface="Noto Sans CJK SC Regular"/>
              </a:rPr>
              <a:t>-	LOW</a:t>
            </a:r>
            <a:r>
              <a:rPr lang="en-US" sz="1800" b="0" strike="noStrike" spc="-1" dirty="0">
                <a:solidFill>
                  <a:schemeClr val="bg1"/>
                </a:solidFill>
                <a:latin typeface="Arial"/>
              </a:rPr>
              <a:t>			-			0 V</a:t>
            </a: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INPUT			-			</a:t>
            </a:r>
            <a:r>
              <a:rPr lang="en-US" sz="1800" b="0" strike="noStrike" spc="-1" dirty="0" err="1">
                <a:solidFill>
                  <a:schemeClr val="bg1"/>
                </a:solidFill>
                <a:latin typeface="Arial"/>
              </a:rPr>
              <a:t>Дефиниране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a:t>
            </a:r>
            <a:r>
              <a:rPr lang="en-US" sz="1800" b="0" strike="noStrike" spc="-1" dirty="0" err="1">
                <a:solidFill>
                  <a:schemeClr val="bg1"/>
                </a:solidFill>
                <a:latin typeface="Arial"/>
              </a:rPr>
              <a:t>като</a:t>
            </a:r>
            <a:r>
              <a:rPr lang="en-US" sz="1800" b="0" strike="noStrike" spc="-1" dirty="0">
                <a:solidFill>
                  <a:schemeClr val="bg1"/>
                </a:solidFill>
                <a:latin typeface="Arial"/>
              </a:rPr>
              <a:t> </a:t>
            </a:r>
            <a:r>
              <a:rPr lang="en-US" sz="1800" b="0" strike="noStrike" spc="-1" dirty="0" err="1">
                <a:solidFill>
                  <a:schemeClr val="bg1"/>
                </a:solidFill>
                <a:latin typeface="Arial"/>
              </a:rPr>
              <a:t>вход</a:t>
            </a: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r>
              <a:rPr lang="en-US" sz="1800" b="0" strike="noStrike" spc="-1" dirty="0">
                <a:solidFill>
                  <a:schemeClr val="bg1"/>
                </a:solidFill>
                <a:latin typeface="Arial"/>
                <a:ea typeface="Noto Sans CJK SC Regular"/>
              </a:rPr>
              <a:t>-	OUTPUT		-			</a:t>
            </a:r>
            <a:r>
              <a:rPr lang="en-US" sz="1800" b="0" strike="noStrike" spc="-1" dirty="0" err="1">
                <a:solidFill>
                  <a:schemeClr val="bg1"/>
                </a:solidFill>
                <a:latin typeface="Arial"/>
              </a:rPr>
              <a:t>Дефиниране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a:t>
            </a:r>
            <a:r>
              <a:rPr lang="en-US" sz="1800" b="0" strike="noStrike" spc="-1" dirty="0" err="1">
                <a:solidFill>
                  <a:schemeClr val="bg1"/>
                </a:solidFill>
                <a:latin typeface="Arial"/>
              </a:rPr>
              <a:t>като</a:t>
            </a:r>
            <a:r>
              <a:rPr lang="en-US" sz="1800" b="0" strike="noStrike" spc="-1" dirty="0">
                <a:solidFill>
                  <a:schemeClr val="bg1"/>
                </a:solidFill>
                <a:latin typeface="Arial"/>
              </a:rPr>
              <a:t> </a:t>
            </a:r>
            <a:r>
              <a:rPr lang="en-US" sz="1800" b="0" strike="noStrike" spc="-1" dirty="0" err="1">
                <a:solidFill>
                  <a:schemeClr val="bg1"/>
                </a:solidFill>
                <a:latin typeface="Arial"/>
              </a:rPr>
              <a:t>изход</a:t>
            </a:r>
            <a:endParaRPr lang="en-US" sz="1800" b="0" strike="noStrike" spc="-1" dirty="0">
              <a:solidFill>
                <a:schemeClr val="bg1"/>
              </a:solidFill>
              <a:latin typeface="Arial"/>
            </a:endParaRPr>
          </a:p>
          <a:p>
            <a:pPr marL="365040" indent="-255600">
              <a:spcBef>
                <a:spcPts val="400"/>
              </a:spcBef>
              <a:buClr>
                <a:srgbClr val="2DA2BF"/>
              </a:buClr>
              <a:buSzPct val="68000"/>
              <a:buFont typeface="Wingdings" charset="2"/>
              <a:buChar char=""/>
            </a:pPr>
            <a:endParaRPr lang="en-US"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Функции за настройка на контролера</a:t>
            </a:r>
            <a:endParaRPr lang="en-US" sz="4000" b="0" strike="noStrike" spc="-1">
              <a:latin typeface="Arial"/>
            </a:endParaRPr>
          </a:p>
        </p:txBody>
      </p:sp>
      <p:sp>
        <p:nvSpPr>
          <p:cNvPr id="231"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32" name="TextShape 3"/>
          <p:cNvSpPr txBox="1"/>
          <p:nvPr/>
        </p:nvSpPr>
        <p:spPr>
          <a:xfrm>
            <a:off x="457200" y="1066680"/>
            <a:ext cx="11704320" cy="5608440"/>
          </a:xfrm>
          <a:prstGeom prst="rect">
            <a:avLst/>
          </a:prstGeom>
          <a:noFill/>
          <a:ln>
            <a:noFill/>
          </a:ln>
        </p:spPr>
        <p:txBody>
          <a:bodyPr>
            <a:normAutofit/>
          </a:bodyPr>
          <a:lstStyle/>
          <a:p>
            <a:pPr marL="365040" indent="-255600">
              <a:spcBef>
                <a:spcPts val="400"/>
              </a:spcBef>
              <a:buClr>
                <a:srgbClr val="2DA2BF"/>
              </a:buClr>
              <a:buSzPct val="68000"/>
              <a:buFont typeface="Wingdings" charset="2"/>
              <a:buChar char=""/>
            </a:pPr>
            <a:r>
              <a:rPr lang="en-US" sz="1800" b="0" strike="noStrike" spc="-1" dirty="0" err="1">
                <a:solidFill>
                  <a:schemeClr val="bg1"/>
                </a:solidFill>
                <a:latin typeface="Arial"/>
              </a:rPr>
              <a:t>Посока</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 </a:t>
            </a:r>
            <a:r>
              <a:rPr lang="en-US" sz="1800" b="0" strike="noStrike" spc="-1" dirty="0" err="1">
                <a:solidFill>
                  <a:schemeClr val="bg1"/>
                </a:solidFill>
                <a:latin typeface="Arial"/>
              </a:rPr>
              <a:t>вход</a:t>
            </a:r>
            <a:r>
              <a:rPr lang="en-US" sz="1800" b="0" strike="noStrike" spc="-1" dirty="0">
                <a:solidFill>
                  <a:schemeClr val="bg1"/>
                </a:solidFill>
                <a:latin typeface="Arial"/>
              </a:rPr>
              <a:t> </a:t>
            </a:r>
            <a:r>
              <a:rPr lang="en-US" sz="1800" b="0" strike="noStrike" spc="-1" dirty="0" err="1">
                <a:solidFill>
                  <a:schemeClr val="bg1"/>
                </a:solidFill>
                <a:latin typeface="Arial"/>
              </a:rPr>
              <a:t>или</a:t>
            </a:r>
            <a:r>
              <a:rPr lang="en-US" sz="1800" b="0" strike="noStrike" spc="-1" dirty="0">
                <a:solidFill>
                  <a:schemeClr val="bg1"/>
                </a:solidFill>
                <a:latin typeface="Arial"/>
              </a:rPr>
              <a:t> </a:t>
            </a:r>
            <a:r>
              <a:rPr lang="en-US" sz="1800" b="0" strike="noStrike" spc="-1" dirty="0" err="1">
                <a:solidFill>
                  <a:schemeClr val="bg1"/>
                </a:solidFill>
                <a:latin typeface="Arial"/>
              </a:rPr>
              <a:t>изход</a:t>
            </a: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void </a:t>
            </a:r>
            <a:r>
              <a:rPr lang="en-US" sz="1800" b="0" strike="noStrike" spc="-1" dirty="0" err="1">
                <a:solidFill>
                  <a:schemeClr val="bg1"/>
                </a:solidFill>
                <a:latin typeface="Arial"/>
              </a:rPr>
              <a:t>pinMode</a:t>
            </a:r>
            <a:r>
              <a:rPr lang="en-US" sz="1800" b="0" strike="noStrike" spc="-1" dirty="0">
                <a:solidFill>
                  <a:schemeClr val="bg1"/>
                </a:solidFill>
                <a:latin typeface="Arial"/>
              </a:rPr>
              <a:t>(pin, direction);	</a:t>
            </a:r>
          </a:p>
          <a:p>
            <a:pPr marL="858600" lvl="2" indent="-228600">
              <a:spcBef>
                <a:spcPts val="850"/>
              </a:spcBef>
              <a:buClr>
                <a:srgbClr val="DA1F28"/>
              </a:buClr>
              <a:buFont typeface="Wingdings 2" charset="2"/>
              <a:buChar char=""/>
            </a:pP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pin			-	</a:t>
            </a:r>
            <a:r>
              <a:rPr lang="en-US" sz="1800" b="0" strike="noStrike" spc="-1" dirty="0" err="1">
                <a:solidFill>
                  <a:schemeClr val="bg1"/>
                </a:solidFill>
                <a:latin typeface="Arial"/>
              </a:rPr>
              <a:t>номер</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 0 – 13, А0 - А5	:	</a:t>
            </a:r>
            <a:r>
              <a:rPr lang="en-US" sz="1800" b="0" strike="noStrike" spc="-1" dirty="0" err="1">
                <a:solidFill>
                  <a:schemeClr val="bg1"/>
                </a:solidFill>
                <a:latin typeface="Arial"/>
              </a:rPr>
              <a:t>int</a:t>
            </a: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r>
              <a:rPr lang="en-US" sz="1800" b="0" strike="noStrike" spc="-1" dirty="0">
                <a:solidFill>
                  <a:schemeClr val="bg1"/>
                </a:solidFill>
                <a:latin typeface="Arial"/>
              </a:rPr>
              <a:t>-	direction		-	</a:t>
            </a:r>
            <a:r>
              <a:rPr lang="en-US" sz="1800" b="0" strike="noStrike" spc="-1" dirty="0" err="1">
                <a:solidFill>
                  <a:schemeClr val="bg1"/>
                </a:solidFill>
                <a:latin typeface="Arial"/>
              </a:rPr>
              <a:t>посока</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 </a:t>
            </a:r>
            <a:r>
              <a:rPr lang="en-US" sz="1800" b="0" strike="noStrike" spc="-1" dirty="0" err="1">
                <a:solidFill>
                  <a:schemeClr val="bg1"/>
                </a:solidFill>
                <a:latin typeface="Arial"/>
              </a:rPr>
              <a:t>вход</a:t>
            </a:r>
            <a:r>
              <a:rPr lang="en-US" sz="1800" b="0" strike="noStrike" spc="-1" dirty="0">
                <a:solidFill>
                  <a:schemeClr val="bg1"/>
                </a:solidFill>
                <a:latin typeface="Arial"/>
              </a:rPr>
              <a:t> </a:t>
            </a:r>
            <a:r>
              <a:rPr lang="en-US" sz="1800" b="0" strike="noStrike" spc="-1" dirty="0" err="1">
                <a:solidFill>
                  <a:schemeClr val="bg1"/>
                </a:solidFill>
                <a:latin typeface="Arial"/>
              </a:rPr>
              <a:t>или</a:t>
            </a:r>
            <a:r>
              <a:rPr lang="en-US" sz="1800" b="0" strike="noStrike" spc="-1" dirty="0">
                <a:solidFill>
                  <a:schemeClr val="bg1"/>
                </a:solidFill>
                <a:latin typeface="Arial"/>
              </a:rPr>
              <a:t> </a:t>
            </a:r>
            <a:r>
              <a:rPr lang="en-US" sz="1800" b="0" strike="noStrike" spc="-1" dirty="0" err="1">
                <a:solidFill>
                  <a:schemeClr val="bg1"/>
                </a:solidFill>
                <a:latin typeface="Arial"/>
              </a:rPr>
              <a:t>изход</a:t>
            </a:r>
            <a:r>
              <a:rPr lang="en-US" sz="1800" b="0" strike="noStrike" spc="-1" dirty="0">
                <a:solidFill>
                  <a:schemeClr val="bg1"/>
                </a:solidFill>
                <a:latin typeface="Arial"/>
              </a:rPr>
              <a:t>:   INPUT   /   OUTPUT</a:t>
            </a:r>
          </a:p>
          <a:p>
            <a:pPr marL="858600" lvl="2" indent="-228600">
              <a:spcBef>
                <a:spcPts val="850"/>
              </a:spcBef>
              <a:buClr>
                <a:srgbClr val="DA1F28"/>
              </a:buClr>
              <a:buFont typeface="Wingdings 2" charset="2"/>
              <a:buChar char=""/>
            </a:pPr>
            <a:endParaRPr lang="en-US" sz="1800" b="0" strike="noStrike" spc="-1" dirty="0">
              <a:solidFill>
                <a:schemeClr val="bg1"/>
              </a:solidFill>
              <a:latin typeface="Arial"/>
            </a:endParaRPr>
          </a:p>
          <a:p>
            <a:pPr marL="858600" lvl="2" indent="-228600">
              <a:spcBef>
                <a:spcPts val="850"/>
              </a:spcBef>
              <a:buClr>
                <a:srgbClr val="DA1F28"/>
              </a:buClr>
              <a:buFont typeface="Wingdings 2" charset="2"/>
              <a:buChar char=""/>
            </a:pPr>
            <a:r>
              <a:rPr lang="en-US" sz="1800" b="0" strike="noStrike" spc="-1" dirty="0" err="1">
                <a:solidFill>
                  <a:schemeClr val="bg1"/>
                </a:solidFill>
                <a:latin typeface="Arial"/>
              </a:rPr>
              <a:t>Пример</a:t>
            </a:r>
            <a:r>
              <a:rPr lang="en-US" sz="1800" b="0" strike="noStrike" spc="-1" dirty="0">
                <a:solidFill>
                  <a:schemeClr val="bg1"/>
                </a:solidFill>
                <a:latin typeface="Arial"/>
              </a:rPr>
              <a:t>:</a:t>
            </a:r>
          </a:p>
          <a:p>
            <a:pPr marL="1143000" lvl="3" indent="-228600">
              <a:spcBef>
                <a:spcPts val="567"/>
              </a:spcBef>
              <a:buClr>
                <a:srgbClr val="DA1F28"/>
              </a:buClr>
              <a:buFont typeface="Wingdings 2" charset="2"/>
              <a:buChar char=""/>
            </a:pPr>
            <a:r>
              <a:rPr lang="en-US" sz="1800" b="0" strike="noStrike" spc="-1" dirty="0" err="1">
                <a:solidFill>
                  <a:schemeClr val="bg1"/>
                </a:solidFill>
                <a:latin typeface="Arial"/>
              </a:rPr>
              <a:t>pinMode</a:t>
            </a:r>
            <a:r>
              <a:rPr lang="en-US" sz="1800" b="0" strike="noStrike" spc="-1" dirty="0">
                <a:solidFill>
                  <a:schemeClr val="bg1"/>
                </a:solidFill>
                <a:latin typeface="Arial"/>
              </a:rPr>
              <a:t>(13, OUTPUT);	-	</a:t>
            </a:r>
            <a:r>
              <a:rPr lang="en-US" sz="1800" b="0" strike="noStrike" spc="-1" dirty="0" err="1">
                <a:solidFill>
                  <a:schemeClr val="bg1"/>
                </a:solidFill>
                <a:latin typeface="Arial"/>
              </a:rPr>
              <a:t>инициализация</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13, </a:t>
            </a:r>
            <a:r>
              <a:rPr lang="en-US" sz="1800" b="0" strike="noStrike" spc="-1" dirty="0" err="1">
                <a:solidFill>
                  <a:schemeClr val="bg1"/>
                </a:solidFill>
                <a:latin typeface="Arial"/>
              </a:rPr>
              <a:t>като</a:t>
            </a:r>
            <a:r>
              <a:rPr lang="en-US" sz="1800" b="0" strike="noStrike" spc="-1" dirty="0">
                <a:solidFill>
                  <a:schemeClr val="bg1"/>
                </a:solidFill>
                <a:latin typeface="Arial"/>
              </a:rPr>
              <a:t> </a:t>
            </a:r>
            <a:r>
              <a:rPr lang="en-US" sz="1800" b="0" strike="noStrike" spc="-1" dirty="0" err="1">
                <a:solidFill>
                  <a:schemeClr val="bg1"/>
                </a:solidFill>
                <a:latin typeface="Arial"/>
              </a:rPr>
              <a:t>изход</a:t>
            </a:r>
            <a:r>
              <a:rPr lang="en-US" sz="1800" b="0" strike="noStrike" spc="-1" dirty="0">
                <a:solidFill>
                  <a:schemeClr val="bg1"/>
                </a:solidFill>
                <a:latin typeface="Arial"/>
              </a:rPr>
              <a:t> – </a:t>
            </a:r>
            <a:r>
              <a:rPr lang="en-US" sz="1800" b="0" strike="noStrike" spc="-1" dirty="0" err="1">
                <a:solidFill>
                  <a:schemeClr val="bg1"/>
                </a:solidFill>
                <a:latin typeface="Arial"/>
              </a:rPr>
              <a:t>управление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светодиод</a:t>
            </a:r>
            <a:endParaRPr lang="en-US" sz="1800" b="0" strike="noStrike" spc="-1" dirty="0">
              <a:solidFill>
                <a:schemeClr val="bg1"/>
              </a:solidFill>
              <a:latin typeface="Arial"/>
            </a:endParaRPr>
          </a:p>
          <a:p>
            <a:pPr marL="1143000" lvl="3" indent="-228600">
              <a:spcBef>
                <a:spcPts val="567"/>
              </a:spcBef>
              <a:buClr>
                <a:srgbClr val="DA1F28"/>
              </a:buClr>
              <a:buFont typeface="Wingdings 2" charset="2"/>
              <a:buChar char=""/>
            </a:pPr>
            <a:r>
              <a:rPr lang="en-US" sz="1800" b="0" strike="noStrike" spc="-1" dirty="0" err="1">
                <a:solidFill>
                  <a:schemeClr val="bg1"/>
                </a:solidFill>
                <a:latin typeface="Arial"/>
              </a:rPr>
              <a:t>pinMode</a:t>
            </a:r>
            <a:r>
              <a:rPr lang="en-US" sz="1800" b="0" strike="noStrike" spc="-1" dirty="0">
                <a:solidFill>
                  <a:schemeClr val="bg1"/>
                </a:solidFill>
                <a:latin typeface="Arial"/>
              </a:rPr>
              <a:t>(12, INPUT);		-	</a:t>
            </a:r>
            <a:r>
              <a:rPr lang="en-US" sz="1800" b="0" strike="noStrike" spc="-1" dirty="0" err="1">
                <a:solidFill>
                  <a:schemeClr val="bg1"/>
                </a:solidFill>
                <a:latin typeface="Arial"/>
              </a:rPr>
              <a:t>инициализация</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пин</a:t>
            </a:r>
            <a:r>
              <a:rPr lang="en-US" sz="1800" b="0" strike="noStrike" spc="-1" dirty="0">
                <a:solidFill>
                  <a:schemeClr val="bg1"/>
                </a:solidFill>
                <a:latin typeface="Arial"/>
              </a:rPr>
              <a:t> 13, </a:t>
            </a:r>
            <a:r>
              <a:rPr lang="en-US" sz="1800" b="0" strike="noStrike" spc="-1" dirty="0" err="1">
                <a:solidFill>
                  <a:schemeClr val="bg1"/>
                </a:solidFill>
                <a:latin typeface="Arial"/>
              </a:rPr>
              <a:t>като</a:t>
            </a:r>
            <a:r>
              <a:rPr lang="en-US" sz="1800" b="0" strike="noStrike" spc="-1" dirty="0">
                <a:solidFill>
                  <a:schemeClr val="bg1"/>
                </a:solidFill>
                <a:latin typeface="Arial"/>
              </a:rPr>
              <a:t> </a:t>
            </a:r>
            <a:r>
              <a:rPr lang="en-US" sz="1800" b="0" strike="noStrike" spc="-1" dirty="0" err="1">
                <a:solidFill>
                  <a:schemeClr val="bg1"/>
                </a:solidFill>
                <a:latin typeface="Arial"/>
              </a:rPr>
              <a:t>изход</a:t>
            </a:r>
            <a:r>
              <a:rPr lang="en-US" sz="1800" b="0" strike="noStrike" spc="-1" dirty="0">
                <a:solidFill>
                  <a:schemeClr val="bg1"/>
                </a:solidFill>
                <a:latin typeface="Arial"/>
              </a:rPr>
              <a:t> –  </a:t>
            </a:r>
            <a:r>
              <a:rPr lang="en-US" sz="1800" b="0" strike="noStrike" spc="-1" dirty="0" err="1">
                <a:solidFill>
                  <a:schemeClr val="bg1"/>
                </a:solidFill>
                <a:latin typeface="Arial"/>
              </a:rPr>
              <a:t>четене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бутон</a:t>
            </a:r>
            <a:endParaRPr lang="en-US" sz="1800" b="0" strike="noStrike" spc="-1" dirty="0">
              <a:solidFill>
                <a:schemeClr val="bg1"/>
              </a:solidFill>
              <a:latin typeface="Arial"/>
            </a:endParaRPr>
          </a:p>
          <a:p>
            <a:pPr marL="1143000" lvl="3" indent="-228600">
              <a:spcBef>
                <a:spcPts val="567"/>
              </a:spcBef>
              <a:buClr>
                <a:srgbClr val="DA1F28"/>
              </a:buClr>
              <a:buFont typeface="Wingdings 2" charset="2"/>
              <a:buChar char=""/>
            </a:pPr>
            <a:endParaRPr lang="en-US" sz="1800" b="0" strike="noStrike" spc="-1" dirty="0">
              <a:solidFill>
                <a:schemeClr val="bg1"/>
              </a:solidFill>
              <a:latin typeface="Arial"/>
            </a:endParaRPr>
          </a:p>
          <a:p>
            <a:pPr marL="1143000" lvl="3" indent="-228600">
              <a:spcBef>
                <a:spcPts val="567"/>
              </a:spcBef>
              <a:buClr>
                <a:srgbClr val="DA1F28"/>
              </a:buClr>
              <a:buFont typeface="Wingdings 2" charset="2"/>
              <a:buChar char=""/>
            </a:pPr>
            <a:endParaRPr lang="en-US" sz="1800" b="0" strike="noStrike" spc="-1" dirty="0">
              <a:solidFill>
                <a:schemeClr val="bg1"/>
              </a:solidFill>
              <a:latin typeface="Arial"/>
            </a:endParaRPr>
          </a:p>
          <a:p>
            <a:pPr marL="1143000" lvl="3" indent="-228600">
              <a:spcBef>
                <a:spcPts val="567"/>
              </a:spcBef>
              <a:buClr>
                <a:srgbClr val="DA1F28"/>
              </a:buClr>
              <a:buFont typeface="Wingdings 2" charset="2"/>
              <a:buChar char=""/>
            </a:pPr>
            <a:endParaRPr lang="en-US" sz="1800" b="0" strike="noStrike" spc="-1" dirty="0">
              <a:solidFill>
                <a:schemeClr val="bg1"/>
              </a:solidFill>
              <a:latin typeface="Arial"/>
            </a:endParaRPr>
          </a:p>
          <a:p>
            <a:pPr marL="365040" indent="-255600">
              <a:spcBef>
                <a:spcPts val="400"/>
              </a:spcBef>
              <a:buClr>
                <a:srgbClr val="2DA2BF"/>
              </a:buClr>
              <a:buSzPct val="68000"/>
              <a:buFont typeface="Wingdings" charset="2"/>
              <a:buChar char=""/>
            </a:pPr>
            <a:endParaRPr lang="en-US"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светодиод - blinky</a:t>
            </a:r>
            <a:endParaRPr lang="en-US" sz="4000" b="0" strike="noStrike" spc="-1">
              <a:latin typeface="Arial"/>
            </a:endParaRPr>
          </a:p>
        </p:txBody>
      </p:sp>
      <p:pic>
        <p:nvPicPr>
          <p:cNvPr id="234" name="Picture 233"/>
          <p:cNvPicPr/>
          <p:nvPr/>
        </p:nvPicPr>
        <p:blipFill>
          <a:blip r:embed="rId2"/>
          <a:stretch/>
        </p:blipFill>
        <p:spPr>
          <a:xfrm>
            <a:off x="1463040" y="927360"/>
            <a:ext cx="5419440" cy="5699880"/>
          </a:xfrm>
          <a:prstGeom prst="rect">
            <a:avLst/>
          </a:prstGeom>
          <a:ln>
            <a:noFill/>
          </a:ln>
        </p:spPr>
      </p:pic>
      <p:sp>
        <p:nvSpPr>
          <p:cNvPr id="235" name="TextShape 2"/>
          <p:cNvSpPr txBox="1"/>
          <p:nvPr/>
        </p:nvSpPr>
        <p:spPr>
          <a:xfrm>
            <a:off x="8412480" y="927360"/>
            <a:ext cx="3200400" cy="3968864"/>
          </a:xfrm>
          <a:prstGeom prst="rect">
            <a:avLst/>
          </a:prstGeom>
          <a:noFill/>
          <a:ln>
            <a:noFill/>
          </a:ln>
        </p:spPr>
        <p:txBody>
          <a:bodyPr lIns="90000" tIns="45000" rIns="90000" bIns="45000">
            <a:spAutoFit/>
          </a:bodyPr>
          <a:lstStyle/>
          <a:p>
            <a:r>
              <a:rPr lang="en-US" sz="1800" b="0" strike="noStrike" spc="-1" dirty="0">
                <a:solidFill>
                  <a:schemeClr val="bg1"/>
                </a:solidFill>
                <a:latin typeface="Arial"/>
              </a:rPr>
              <a:t>void setup() {</a:t>
            </a:r>
          </a:p>
          <a:p>
            <a:r>
              <a:rPr lang="en-US" sz="1800" b="0" strike="noStrike" spc="-1" dirty="0">
                <a:solidFill>
                  <a:schemeClr val="bg1"/>
                </a:solidFill>
                <a:latin typeface="Arial"/>
              </a:rPr>
              <a:t>	</a:t>
            </a:r>
            <a:r>
              <a:rPr lang="en-US" sz="1800" b="0" strike="noStrike" spc="-1" dirty="0" err="1">
                <a:solidFill>
                  <a:schemeClr val="bg1"/>
                </a:solidFill>
                <a:latin typeface="Arial"/>
              </a:rPr>
              <a:t>pinMode</a:t>
            </a:r>
            <a:r>
              <a:rPr lang="en-US" sz="1800" b="0" strike="noStrike" spc="-1" dirty="0">
                <a:solidFill>
                  <a:schemeClr val="bg1"/>
                </a:solidFill>
                <a:latin typeface="Arial"/>
              </a:rPr>
              <a:t>(13, OUTPUT);</a:t>
            </a:r>
          </a:p>
          <a:p>
            <a:r>
              <a:rPr lang="en-US" sz="1800" b="0" strike="noStrike" spc="-1" dirty="0">
                <a:solidFill>
                  <a:schemeClr val="bg1"/>
                </a:solidFill>
                <a:latin typeface="Arial"/>
              </a:rPr>
              <a:t>}</a:t>
            </a:r>
          </a:p>
          <a:p>
            <a:endParaRPr lang="en-US" sz="1800" b="0" strike="noStrike" spc="-1" dirty="0">
              <a:solidFill>
                <a:schemeClr val="bg1"/>
              </a:solidFill>
              <a:latin typeface="Arial"/>
            </a:endParaRPr>
          </a:p>
          <a:p>
            <a:r>
              <a:rPr lang="en-US" sz="1800" b="0" strike="noStrike" spc="-1" dirty="0">
                <a:solidFill>
                  <a:schemeClr val="bg1"/>
                </a:solidFill>
                <a:latin typeface="Arial"/>
              </a:rPr>
              <a:t>void loop() {</a:t>
            </a:r>
          </a:p>
          <a:p>
            <a:r>
              <a:rPr lang="en-US" sz="1800" b="0" strike="noStrike" spc="-1" dirty="0">
                <a:solidFill>
                  <a:schemeClr val="bg1"/>
                </a:solidFill>
                <a:latin typeface="Arial"/>
              </a:rPr>
              <a:t>	</a:t>
            </a:r>
            <a:r>
              <a:rPr lang="en-US" sz="1800" b="0" strike="noStrike" spc="-1" dirty="0" err="1">
                <a:solidFill>
                  <a:schemeClr val="bg1"/>
                </a:solidFill>
                <a:latin typeface="Arial"/>
              </a:rPr>
              <a:t>digitalWrite</a:t>
            </a:r>
            <a:r>
              <a:rPr lang="en-US" sz="1800" b="0" strike="noStrike" spc="-1" dirty="0">
                <a:solidFill>
                  <a:schemeClr val="bg1"/>
                </a:solidFill>
                <a:latin typeface="Arial"/>
              </a:rPr>
              <a:t>(13, LOW);</a:t>
            </a:r>
          </a:p>
          <a:p>
            <a:r>
              <a:rPr lang="en-US" sz="1800" b="0" strike="noStrike" spc="-1" dirty="0">
                <a:solidFill>
                  <a:schemeClr val="bg1"/>
                </a:solidFill>
                <a:latin typeface="Arial"/>
              </a:rPr>
              <a:t>	delay(1000);</a:t>
            </a:r>
          </a:p>
          <a:p>
            <a:r>
              <a:rPr lang="en-US" sz="1800" b="0" strike="noStrike" spc="-1" dirty="0">
                <a:solidFill>
                  <a:schemeClr val="bg1"/>
                </a:solidFill>
                <a:latin typeface="Arial"/>
                <a:ea typeface="Noto Sans CJK SC Regular"/>
              </a:rPr>
              <a:t>	</a:t>
            </a:r>
            <a:r>
              <a:rPr lang="en-US" sz="1800" b="0" strike="noStrike" spc="-1" dirty="0" err="1">
                <a:solidFill>
                  <a:schemeClr val="bg1"/>
                </a:solidFill>
                <a:latin typeface="Arial"/>
              </a:rPr>
              <a:t>digitalWrite</a:t>
            </a:r>
            <a:r>
              <a:rPr lang="en-US" sz="1800" b="0" strike="noStrike" spc="-1" dirty="0">
                <a:solidFill>
                  <a:schemeClr val="bg1"/>
                </a:solidFill>
                <a:latin typeface="Arial"/>
              </a:rPr>
              <a:t>(13, HIGH);</a:t>
            </a:r>
          </a:p>
          <a:p>
            <a:r>
              <a:rPr lang="en-US" sz="1800" b="0" strike="noStrike" spc="-1" dirty="0">
                <a:solidFill>
                  <a:schemeClr val="bg1"/>
                </a:solidFill>
                <a:latin typeface="Arial"/>
                <a:ea typeface="Noto Sans CJK SC Regular"/>
              </a:rPr>
              <a:t>	</a:t>
            </a:r>
            <a:r>
              <a:rPr lang="en-US" sz="1800" b="0" strike="noStrike" spc="-1" dirty="0">
                <a:solidFill>
                  <a:schemeClr val="bg1"/>
                </a:solidFill>
                <a:latin typeface="Arial"/>
              </a:rPr>
              <a:t>delay(1000);</a:t>
            </a:r>
          </a:p>
          <a:p>
            <a:r>
              <a:rPr lang="en-US" sz="1800" b="0" strike="noStrike" spc="-1" dirty="0">
                <a:solidFill>
                  <a:schemeClr val="bg1"/>
                </a:solidFill>
                <a:latin typeface="Arial"/>
              </a:rPr>
              <a:t>}</a:t>
            </a:r>
          </a:p>
          <a:p>
            <a:endParaRPr lang="en-US"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бутон</a:t>
            </a:r>
            <a:endParaRPr lang="en-US" sz="4000" b="0" strike="noStrike" spc="-1">
              <a:latin typeface="Arial"/>
            </a:endParaRPr>
          </a:p>
        </p:txBody>
      </p:sp>
      <p:pic>
        <p:nvPicPr>
          <p:cNvPr id="237" name="Picture 236"/>
          <p:cNvPicPr/>
          <p:nvPr/>
        </p:nvPicPr>
        <p:blipFill>
          <a:blip r:embed="rId2"/>
          <a:stretch/>
        </p:blipFill>
        <p:spPr>
          <a:xfrm>
            <a:off x="2286000" y="927360"/>
            <a:ext cx="5714640" cy="4419360"/>
          </a:xfrm>
          <a:prstGeom prst="rect">
            <a:avLst/>
          </a:prstGeom>
          <a:ln>
            <a:noFill/>
          </a:ln>
        </p:spPr>
      </p:pic>
      <p:sp>
        <p:nvSpPr>
          <p:cNvPr id="238" name="TextShape 2"/>
          <p:cNvSpPr txBox="1"/>
          <p:nvPr/>
        </p:nvSpPr>
        <p:spPr>
          <a:xfrm>
            <a:off x="1299600" y="5508360"/>
            <a:ext cx="6949440" cy="1752872"/>
          </a:xfrm>
          <a:prstGeom prst="rect">
            <a:avLst/>
          </a:prstGeom>
          <a:noFill/>
          <a:ln>
            <a:noFill/>
          </a:ln>
        </p:spPr>
        <p:txBody>
          <a:bodyPr lIns="90000" tIns="45000" rIns="90000" bIns="45000">
            <a:spAutoFit/>
          </a:bodyPr>
          <a:lstStyle/>
          <a:p>
            <a:r>
              <a:rPr lang="en-US" sz="1800" b="0" strike="noStrike" spc="-1" dirty="0">
                <a:solidFill>
                  <a:schemeClr val="bg1"/>
                </a:solidFill>
                <a:latin typeface="Arial"/>
              </a:rPr>
              <a:t>					</a:t>
            </a:r>
            <a:r>
              <a:rPr lang="en-US" sz="1800" b="0" strike="noStrike" spc="-1" dirty="0" err="1">
                <a:solidFill>
                  <a:schemeClr val="bg1"/>
                </a:solidFill>
                <a:latin typeface="Arial"/>
              </a:rPr>
              <a:t>Pull-UP</a:t>
            </a:r>
            <a:r>
              <a:rPr lang="en-US" sz="1800" b="0" strike="noStrike" spc="-1" dirty="0">
                <a:solidFill>
                  <a:schemeClr val="bg1"/>
                </a:solidFill>
                <a:latin typeface="Arial"/>
              </a:rPr>
              <a:t>				</a:t>
            </a:r>
            <a:r>
              <a:rPr lang="en-US" sz="1800" b="0" strike="noStrike" spc="-1" dirty="0" err="1">
                <a:solidFill>
                  <a:schemeClr val="bg1"/>
                </a:solidFill>
                <a:latin typeface="Arial"/>
              </a:rPr>
              <a:t>Pull-DOWN</a:t>
            </a:r>
            <a:endParaRPr lang="en-US" sz="1800" b="0" strike="noStrike" spc="-1" dirty="0">
              <a:solidFill>
                <a:schemeClr val="bg1"/>
              </a:solidFill>
              <a:latin typeface="Arial"/>
            </a:endParaRPr>
          </a:p>
          <a:p>
            <a:r>
              <a:rPr lang="en-US" sz="1800" b="0" strike="noStrike" spc="-1" dirty="0" err="1">
                <a:solidFill>
                  <a:schemeClr val="bg1"/>
                </a:solidFill>
                <a:latin typeface="Arial"/>
              </a:rPr>
              <a:t>Ниво</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покой</a:t>
            </a:r>
            <a:r>
              <a:rPr lang="en-US" sz="1800" b="0" strike="noStrike" spc="-1" dirty="0">
                <a:solidFill>
                  <a:schemeClr val="bg1"/>
                </a:solidFill>
                <a:latin typeface="Arial"/>
              </a:rPr>
              <a:t> 		HIGH				LOW</a:t>
            </a:r>
          </a:p>
          <a:p>
            <a:r>
              <a:rPr lang="en-US" sz="1800" b="0" strike="noStrike" spc="-1" dirty="0" err="1">
                <a:solidFill>
                  <a:schemeClr val="bg1"/>
                </a:solidFill>
                <a:latin typeface="Arial"/>
              </a:rPr>
              <a:t>Активно</a:t>
            </a:r>
            <a:r>
              <a:rPr lang="en-US" sz="1800" b="0" strike="noStrike" spc="-1" dirty="0">
                <a:solidFill>
                  <a:schemeClr val="bg1"/>
                </a:solidFill>
                <a:latin typeface="Arial"/>
              </a:rPr>
              <a:t> </a:t>
            </a:r>
            <a:r>
              <a:rPr lang="en-US" sz="1800" b="0" strike="noStrike" spc="-1" dirty="0" err="1">
                <a:solidFill>
                  <a:schemeClr val="bg1"/>
                </a:solidFill>
                <a:latin typeface="Arial"/>
              </a:rPr>
              <a:t>ниво</a:t>
            </a:r>
            <a:r>
              <a:rPr lang="en-US" sz="1800" b="0" strike="noStrike" spc="-1" dirty="0">
                <a:solidFill>
                  <a:schemeClr val="bg1"/>
                </a:solidFill>
                <a:latin typeface="Arial"/>
              </a:rPr>
              <a:t>		LOW			</a:t>
            </a:r>
            <a:r>
              <a:rPr lang="en-US" sz="1800" b="0" strike="noStrike" spc="-1" dirty="0">
                <a:latin typeface="Arial"/>
              </a:rPr>
              <a:t>	HIGH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Свързване на бутон</a:t>
            </a:r>
            <a:endParaRPr lang="en-US" sz="4000" b="0" strike="noStrike" spc="-1">
              <a:latin typeface="Arial"/>
            </a:endParaRPr>
          </a:p>
        </p:txBody>
      </p:sp>
      <p:pic>
        <p:nvPicPr>
          <p:cNvPr id="240" name="Picture 239"/>
          <p:cNvPicPr/>
          <p:nvPr/>
        </p:nvPicPr>
        <p:blipFill>
          <a:blip r:embed="rId2"/>
          <a:stretch/>
        </p:blipFill>
        <p:spPr>
          <a:xfrm>
            <a:off x="559080" y="1371600"/>
            <a:ext cx="7670520" cy="4741920"/>
          </a:xfrm>
          <a:prstGeom prst="rect">
            <a:avLst/>
          </a:prstGeom>
          <a:ln>
            <a:noFill/>
          </a:ln>
        </p:spPr>
      </p:pic>
      <p:sp>
        <p:nvSpPr>
          <p:cNvPr id="241" name="TextShape 2"/>
          <p:cNvSpPr txBox="1"/>
          <p:nvPr/>
        </p:nvSpPr>
        <p:spPr>
          <a:xfrm>
            <a:off x="8321040" y="1371600"/>
            <a:ext cx="3657600" cy="2583869"/>
          </a:xfrm>
          <a:prstGeom prst="rect">
            <a:avLst/>
          </a:prstGeom>
          <a:noFill/>
          <a:ln>
            <a:noFill/>
          </a:ln>
        </p:spPr>
        <p:txBody>
          <a:bodyPr lIns="90000" tIns="45000" rIns="90000" bIns="45000">
            <a:spAutoFit/>
          </a:bodyPr>
          <a:lstStyle/>
          <a:p>
            <a:r>
              <a:rPr lang="en-US" sz="1800" b="0" strike="noStrike" spc="-1" dirty="0" err="1">
                <a:solidFill>
                  <a:schemeClr val="bg1"/>
                </a:solidFill>
                <a:latin typeface="Arial"/>
              </a:rPr>
              <a:t>int</a:t>
            </a:r>
            <a:r>
              <a:rPr lang="en-US" sz="1800" b="0" strike="noStrike" spc="-1" dirty="0">
                <a:solidFill>
                  <a:schemeClr val="bg1"/>
                </a:solidFill>
                <a:latin typeface="Arial"/>
              </a:rPr>
              <a:t> button = HIGH;</a:t>
            </a:r>
          </a:p>
          <a:p>
            <a:endParaRPr lang="en-US" sz="1800" b="0" strike="noStrike" spc="-1" dirty="0">
              <a:solidFill>
                <a:schemeClr val="bg1"/>
              </a:solidFill>
              <a:latin typeface="Arial"/>
            </a:endParaRPr>
          </a:p>
          <a:p>
            <a:r>
              <a:rPr lang="en-US" sz="1800" b="0" strike="noStrike" spc="-1" dirty="0">
                <a:solidFill>
                  <a:schemeClr val="bg1"/>
                </a:solidFill>
                <a:latin typeface="Arial"/>
              </a:rPr>
              <a:t>void setup() {</a:t>
            </a:r>
          </a:p>
          <a:p>
            <a:r>
              <a:rPr lang="en-US" sz="1800" b="0" strike="noStrike" spc="-1" dirty="0">
                <a:solidFill>
                  <a:schemeClr val="bg1"/>
                </a:solidFill>
                <a:latin typeface="Arial"/>
              </a:rPr>
              <a:t>	</a:t>
            </a:r>
            <a:r>
              <a:rPr lang="en-US" sz="1800" b="0" strike="noStrike" spc="-1" dirty="0" err="1">
                <a:solidFill>
                  <a:schemeClr val="bg1"/>
                </a:solidFill>
                <a:latin typeface="Arial"/>
              </a:rPr>
              <a:t>pinMode</a:t>
            </a:r>
            <a:r>
              <a:rPr lang="en-US" sz="1800" b="0" strike="noStrike" spc="-1" dirty="0">
                <a:solidFill>
                  <a:schemeClr val="bg1"/>
                </a:solidFill>
                <a:latin typeface="Arial"/>
              </a:rPr>
              <a:t>(2, INPUT);</a:t>
            </a:r>
          </a:p>
          <a:p>
            <a:r>
              <a:rPr lang="en-US" sz="1800" b="0" strike="noStrike" spc="-1" dirty="0">
                <a:solidFill>
                  <a:schemeClr val="bg1"/>
                </a:solidFill>
                <a:latin typeface="Arial"/>
              </a:rPr>
              <a:t>}</a:t>
            </a:r>
          </a:p>
          <a:p>
            <a:endParaRPr lang="en-US" sz="1800" b="0" strike="noStrike" spc="-1" dirty="0">
              <a:solidFill>
                <a:schemeClr val="bg1"/>
              </a:solidFill>
              <a:latin typeface="Arial"/>
            </a:endParaRPr>
          </a:p>
          <a:p>
            <a:r>
              <a:rPr lang="en-US" sz="1800" b="0" strike="noStrike" spc="-1" dirty="0">
                <a:solidFill>
                  <a:schemeClr val="bg1"/>
                </a:solidFill>
                <a:latin typeface="Arial"/>
              </a:rPr>
              <a:t>Void loop() {</a:t>
            </a:r>
          </a:p>
          <a:p>
            <a:r>
              <a:rPr lang="en-US" sz="1800" b="0" strike="noStrike" spc="-1" dirty="0">
                <a:solidFill>
                  <a:schemeClr val="bg1"/>
                </a:solidFill>
                <a:latin typeface="Arial"/>
              </a:rPr>
              <a:t>	button = </a:t>
            </a:r>
            <a:r>
              <a:rPr lang="en-US" sz="1800" b="0" strike="noStrike" spc="-1" dirty="0" err="1">
                <a:solidFill>
                  <a:schemeClr val="bg1"/>
                </a:solidFill>
                <a:latin typeface="Arial"/>
              </a:rPr>
              <a:t>digitalRead</a:t>
            </a:r>
            <a:r>
              <a:rPr lang="en-US" sz="1800" b="0" strike="noStrike" spc="-1" dirty="0">
                <a:solidFill>
                  <a:schemeClr val="bg1"/>
                </a:solidFill>
                <a:latin typeface="Arial"/>
              </a:rPr>
              <a:t>(2);</a:t>
            </a:r>
          </a:p>
          <a:p>
            <a:r>
              <a:rPr lang="en-US" sz="1800" b="0" strike="noStrike" spc="-1" dirty="0">
                <a:solidFill>
                  <a:schemeClr val="bg1"/>
                </a:solidFill>
                <a:latin typeface="Arial"/>
              </a:rPr>
              <a:t>}</a:t>
            </a:r>
          </a:p>
        </p:txBody>
      </p:sp>
      <p:sp>
        <p:nvSpPr>
          <p:cNvPr id="242" name="TextShape 3"/>
          <p:cNvSpPr txBox="1"/>
          <p:nvPr/>
        </p:nvSpPr>
        <p:spPr>
          <a:xfrm>
            <a:off x="8412480" y="4389120"/>
            <a:ext cx="2926080" cy="1198875"/>
          </a:xfrm>
          <a:prstGeom prst="rect">
            <a:avLst/>
          </a:prstGeom>
          <a:noFill/>
          <a:ln>
            <a:noFill/>
          </a:ln>
        </p:spPr>
        <p:txBody>
          <a:bodyPr lIns="90000" tIns="45000" rIns="90000" bIns="45000">
            <a:spAutoFit/>
          </a:bodyPr>
          <a:lstStyle/>
          <a:p>
            <a:r>
              <a:rPr lang="en-US" sz="1800" b="0" strike="noStrike" spc="-1" dirty="0" err="1">
                <a:solidFill>
                  <a:schemeClr val="bg1"/>
                </a:solidFill>
                <a:latin typeface="Arial"/>
              </a:rPr>
              <a:t>Дискусия</a:t>
            </a:r>
            <a:r>
              <a:rPr lang="en-US" sz="1800" b="0" strike="noStrike" spc="-1" dirty="0">
                <a:solidFill>
                  <a:schemeClr val="bg1"/>
                </a:solidFill>
                <a:latin typeface="Arial"/>
              </a:rPr>
              <a:t>:</a:t>
            </a:r>
          </a:p>
          <a:p>
            <a:r>
              <a:rPr lang="en-US" sz="1800" b="0" strike="noStrike" spc="-1" dirty="0">
                <a:solidFill>
                  <a:schemeClr val="bg1"/>
                </a:solidFill>
                <a:latin typeface="Arial"/>
              </a:rPr>
              <a:t>	</a:t>
            </a:r>
            <a:r>
              <a:rPr lang="en-US" sz="1800" b="0" strike="noStrike" spc="-1" dirty="0" err="1">
                <a:solidFill>
                  <a:schemeClr val="bg1"/>
                </a:solidFill>
                <a:latin typeface="Arial"/>
              </a:rPr>
              <a:t>Как</a:t>
            </a:r>
            <a:r>
              <a:rPr lang="en-US" sz="1800" b="0" strike="noStrike" spc="-1" dirty="0">
                <a:solidFill>
                  <a:schemeClr val="bg1"/>
                </a:solidFill>
                <a:latin typeface="Arial"/>
              </a:rPr>
              <a:t> </a:t>
            </a:r>
            <a:r>
              <a:rPr lang="en-US" sz="1800" b="0" strike="noStrike" spc="-1" dirty="0" err="1">
                <a:solidFill>
                  <a:schemeClr val="bg1"/>
                </a:solidFill>
                <a:latin typeface="Arial"/>
              </a:rPr>
              <a:t>ще</a:t>
            </a:r>
            <a:r>
              <a:rPr lang="en-US" sz="1800" b="0" strike="noStrike" spc="-1" dirty="0">
                <a:solidFill>
                  <a:schemeClr val="bg1"/>
                </a:solidFill>
                <a:latin typeface="Arial"/>
              </a:rPr>
              <a:t> </a:t>
            </a:r>
            <a:r>
              <a:rPr lang="en-US" sz="1800" b="0" strike="noStrike" spc="-1" dirty="0" err="1">
                <a:solidFill>
                  <a:schemeClr val="bg1"/>
                </a:solidFill>
                <a:latin typeface="Arial"/>
              </a:rPr>
              <a:t>разберем</a:t>
            </a:r>
            <a:r>
              <a:rPr lang="en-US" sz="1800" b="0" strike="noStrike" spc="-1" dirty="0">
                <a:solidFill>
                  <a:schemeClr val="bg1"/>
                </a:solidFill>
                <a:latin typeface="Arial"/>
              </a:rPr>
              <a:t> </a:t>
            </a:r>
            <a:r>
              <a:rPr lang="en-US" sz="1800" b="0" strike="noStrike" spc="-1" dirty="0" err="1">
                <a:solidFill>
                  <a:schemeClr val="bg1"/>
                </a:solidFill>
                <a:latin typeface="Arial"/>
              </a:rPr>
              <a:t>визуализираме</a:t>
            </a:r>
            <a:r>
              <a:rPr lang="en-US" sz="1800" b="0" strike="noStrike" spc="-1" dirty="0">
                <a:solidFill>
                  <a:schemeClr val="bg1"/>
                </a:solidFill>
                <a:latin typeface="Arial"/>
              </a:rPr>
              <a:t> </a:t>
            </a:r>
            <a:r>
              <a:rPr lang="en-US" sz="1800" b="0" strike="noStrike" spc="-1" dirty="0" err="1">
                <a:solidFill>
                  <a:schemeClr val="bg1"/>
                </a:solidFill>
                <a:latin typeface="Arial"/>
              </a:rPr>
              <a:t>състоянието</a:t>
            </a:r>
            <a:r>
              <a:rPr lang="en-US" sz="1800" b="0" strike="noStrike" spc="-1" dirty="0">
                <a:solidFill>
                  <a:schemeClr val="bg1"/>
                </a:solidFill>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Debugging с Ардуино</a:t>
            </a:r>
            <a:endParaRPr lang="en-US" sz="4000" b="0" strike="noStrike" spc="-1">
              <a:latin typeface="Arial"/>
            </a:endParaRPr>
          </a:p>
        </p:txBody>
      </p:sp>
      <p:sp>
        <p:nvSpPr>
          <p:cNvPr id="244" name="TextShape 2"/>
          <p:cNvSpPr txBox="1"/>
          <p:nvPr/>
        </p:nvSpPr>
        <p:spPr>
          <a:xfrm>
            <a:off x="274320" y="673145"/>
            <a:ext cx="11521440" cy="6184855"/>
          </a:xfrm>
          <a:prstGeom prst="rect">
            <a:avLst/>
          </a:prstGeom>
          <a:noFill/>
          <a:ln>
            <a:noFill/>
          </a:ln>
        </p:spPr>
        <p:txBody>
          <a:bodyPr lIns="90000" tIns="45000" rIns="90000" bIns="45000">
            <a:spAutoFit/>
          </a:bodyPr>
          <a:lstStyle/>
          <a:p>
            <a:r>
              <a:rPr lang="en-US" sz="1800" b="0" strike="noStrike" spc="-1" dirty="0">
                <a:solidFill>
                  <a:schemeClr val="bg1"/>
                </a:solidFill>
                <a:latin typeface="Arial"/>
              </a:rPr>
              <a:t>	-	</a:t>
            </a:r>
            <a:r>
              <a:rPr lang="en-US" sz="1800" b="0" strike="noStrike" spc="-1" dirty="0" err="1">
                <a:solidFill>
                  <a:schemeClr val="bg1"/>
                </a:solidFill>
                <a:latin typeface="Arial"/>
              </a:rPr>
              <a:t>Ардуино</a:t>
            </a:r>
            <a:r>
              <a:rPr lang="en-US" sz="1800" b="0" strike="noStrike" spc="-1" dirty="0">
                <a:solidFill>
                  <a:schemeClr val="bg1"/>
                </a:solidFill>
                <a:latin typeface="Arial"/>
              </a:rPr>
              <a:t> </a:t>
            </a:r>
            <a:r>
              <a:rPr lang="en-US" sz="1800" b="0" strike="noStrike" spc="-1" dirty="0" err="1">
                <a:solidFill>
                  <a:schemeClr val="bg1"/>
                </a:solidFill>
                <a:latin typeface="Arial"/>
              </a:rPr>
              <a:t>не</a:t>
            </a:r>
            <a:r>
              <a:rPr lang="en-US" sz="1800" b="0" strike="noStrike" spc="-1" dirty="0">
                <a:solidFill>
                  <a:schemeClr val="bg1"/>
                </a:solidFill>
                <a:latin typeface="Arial"/>
              </a:rPr>
              <a:t> </a:t>
            </a:r>
            <a:r>
              <a:rPr lang="en-US" sz="1800" b="0" strike="noStrike" spc="-1" dirty="0" err="1">
                <a:solidFill>
                  <a:schemeClr val="bg1"/>
                </a:solidFill>
                <a:latin typeface="Arial"/>
              </a:rPr>
              <a:t>подържа</a:t>
            </a:r>
            <a:r>
              <a:rPr lang="en-US" sz="1800" b="0" strike="noStrike" spc="-1" dirty="0">
                <a:solidFill>
                  <a:schemeClr val="bg1"/>
                </a:solidFill>
                <a:latin typeface="Arial"/>
              </a:rPr>
              <a:t> </a:t>
            </a:r>
            <a:r>
              <a:rPr lang="en-US" sz="1800" b="0" strike="noStrike" spc="-1" dirty="0" err="1">
                <a:solidFill>
                  <a:schemeClr val="bg1"/>
                </a:solidFill>
                <a:latin typeface="Arial"/>
              </a:rPr>
              <a:t>дебъгер</a:t>
            </a:r>
            <a:r>
              <a:rPr lang="en-US" sz="1800" b="0" strike="noStrike" spc="-1" dirty="0">
                <a:solidFill>
                  <a:schemeClr val="bg1"/>
                </a:solidFill>
                <a:latin typeface="Arial"/>
              </a:rPr>
              <a:t>, </a:t>
            </a:r>
            <a:r>
              <a:rPr lang="en-US" sz="1800" b="0" strike="noStrike" spc="-1" dirty="0" err="1">
                <a:solidFill>
                  <a:schemeClr val="bg1"/>
                </a:solidFill>
                <a:latin typeface="Arial"/>
              </a:rPr>
              <a:t>както</a:t>
            </a:r>
            <a:r>
              <a:rPr lang="en-US" sz="1800" b="0" strike="noStrike" spc="-1" dirty="0">
                <a:solidFill>
                  <a:schemeClr val="bg1"/>
                </a:solidFill>
                <a:latin typeface="Arial"/>
              </a:rPr>
              <a:t> Visual Studio, </a:t>
            </a:r>
            <a:r>
              <a:rPr lang="en-US" sz="1800" b="0" strike="noStrike" spc="-1" dirty="0" err="1">
                <a:solidFill>
                  <a:schemeClr val="bg1"/>
                </a:solidFill>
                <a:latin typeface="Arial"/>
              </a:rPr>
              <a:t>но</a:t>
            </a:r>
            <a:r>
              <a:rPr lang="en-US" sz="1800" b="0" strike="noStrike" spc="-1" dirty="0">
                <a:solidFill>
                  <a:schemeClr val="bg1"/>
                </a:solidFill>
                <a:latin typeface="Arial"/>
              </a:rPr>
              <a:t> </a:t>
            </a:r>
            <a:r>
              <a:rPr lang="en-US" sz="1800" b="0" strike="noStrike" spc="-1" dirty="0" err="1">
                <a:solidFill>
                  <a:schemeClr val="bg1"/>
                </a:solidFill>
                <a:latin typeface="Arial"/>
              </a:rPr>
              <a:t>въпреки</a:t>
            </a:r>
            <a:r>
              <a:rPr lang="en-US" sz="1800" b="0" strike="noStrike" spc="-1" dirty="0">
                <a:solidFill>
                  <a:schemeClr val="bg1"/>
                </a:solidFill>
                <a:latin typeface="Arial"/>
              </a:rPr>
              <a:t> </a:t>
            </a:r>
            <a:r>
              <a:rPr lang="en-US" sz="1800" b="0" strike="noStrike" spc="-1" dirty="0" err="1">
                <a:solidFill>
                  <a:schemeClr val="bg1"/>
                </a:solidFill>
                <a:latin typeface="Arial"/>
              </a:rPr>
              <a:t>това</a:t>
            </a:r>
            <a:r>
              <a:rPr lang="en-US" sz="1800" b="0" strike="noStrike" spc="-1" dirty="0">
                <a:solidFill>
                  <a:schemeClr val="bg1"/>
                </a:solidFill>
                <a:latin typeface="Arial"/>
              </a:rPr>
              <a:t> </a:t>
            </a:r>
            <a:r>
              <a:rPr lang="en-US" sz="1800" b="0" strike="noStrike" spc="-1" dirty="0" err="1">
                <a:solidFill>
                  <a:schemeClr val="bg1"/>
                </a:solidFill>
                <a:latin typeface="Arial"/>
              </a:rPr>
              <a:t>подобен</a:t>
            </a:r>
            <a:r>
              <a:rPr lang="en-US" sz="1800" b="0" strike="noStrike" spc="-1" dirty="0">
                <a:solidFill>
                  <a:schemeClr val="bg1"/>
                </a:solidFill>
                <a:latin typeface="Arial"/>
              </a:rPr>
              <a:t> </a:t>
            </a:r>
            <a:r>
              <a:rPr lang="en-US" sz="1800" b="0" strike="noStrike" spc="-1" dirty="0" err="1">
                <a:solidFill>
                  <a:schemeClr val="bg1"/>
                </a:solidFill>
                <a:latin typeface="Arial"/>
              </a:rPr>
              <a:t>успех</a:t>
            </a:r>
            <a:r>
              <a:rPr lang="en-US" sz="1800" b="0" strike="noStrike" spc="-1" dirty="0">
                <a:solidFill>
                  <a:schemeClr val="bg1"/>
                </a:solidFill>
                <a:latin typeface="Arial"/>
              </a:rPr>
              <a:t> </a:t>
            </a:r>
            <a:r>
              <a:rPr lang="en-US" sz="1800" b="0" strike="noStrike" spc="-1" dirty="0" err="1">
                <a:solidFill>
                  <a:schemeClr val="bg1"/>
                </a:solidFill>
                <a:latin typeface="Arial"/>
              </a:rPr>
              <a:t>може</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a:t>
            </a:r>
            <a:r>
              <a:rPr lang="en-US" sz="1800" b="0" strike="noStrike" spc="-1" dirty="0" err="1">
                <a:solidFill>
                  <a:schemeClr val="bg1"/>
                </a:solidFill>
                <a:latin typeface="Arial"/>
              </a:rPr>
              <a:t>бъде</a:t>
            </a:r>
            <a:r>
              <a:rPr lang="en-US" sz="1800" b="0" strike="noStrike" spc="-1" dirty="0">
                <a:solidFill>
                  <a:schemeClr val="bg1"/>
                </a:solidFill>
                <a:latin typeface="Arial"/>
              </a:rPr>
              <a:t> </a:t>
            </a:r>
            <a:r>
              <a:rPr lang="en-US" sz="1800" b="0" strike="noStrike" spc="-1" dirty="0" err="1">
                <a:solidFill>
                  <a:schemeClr val="bg1"/>
                </a:solidFill>
                <a:latin typeface="Arial"/>
              </a:rPr>
              <a:t>постигнат</a:t>
            </a:r>
            <a:r>
              <a:rPr lang="en-US" sz="1800" b="0" strike="noStrike" spc="-1" dirty="0">
                <a:solidFill>
                  <a:schemeClr val="bg1"/>
                </a:solidFill>
                <a:latin typeface="Arial"/>
              </a:rPr>
              <a:t>, </a:t>
            </a:r>
            <a:r>
              <a:rPr lang="en-US" sz="1800" b="0" strike="noStrike" spc="-1" dirty="0" err="1">
                <a:solidFill>
                  <a:schemeClr val="bg1"/>
                </a:solidFill>
                <a:latin typeface="Arial"/>
              </a:rPr>
              <a:t>чрез</a:t>
            </a:r>
            <a:r>
              <a:rPr lang="en-US" sz="1800" b="0" strike="noStrike" spc="-1" dirty="0">
                <a:solidFill>
                  <a:schemeClr val="bg1"/>
                </a:solidFill>
                <a:latin typeface="Arial"/>
              </a:rPr>
              <a:t> </a:t>
            </a:r>
            <a:r>
              <a:rPr lang="en-US" sz="1800" b="0" strike="noStrike" spc="-1" dirty="0" err="1">
                <a:solidFill>
                  <a:schemeClr val="bg1"/>
                </a:solidFill>
                <a:latin typeface="Arial"/>
              </a:rPr>
              <a:t>използване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вградената</a:t>
            </a:r>
            <a:r>
              <a:rPr lang="en-US" sz="1800" b="0" strike="noStrike" spc="-1" dirty="0">
                <a:solidFill>
                  <a:schemeClr val="bg1"/>
                </a:solidFill>
                <a:latin typeface="Arial"/>
              </a:rPr>
              <a:t> </a:t>
            </a:r>
            <a:r>
              <a:rPr lang="en-US" sz="1800" b="0" strike="noStrike" spc="-1" dirty="0" err="1">
                <a:solidFill>
                  <a:schemeClr val="bg1"/>
                </a:solidFill>
                <a:latin typeface="Arial"/>
              </a:rPr>
              <a:t>серийна</a:t>
            </a:r>
            <a:r>
              <a:rPr lang="en-US" sz="1800" b="0" strike="noStrike" spc="-1" dirty="0">
                <a:solidFill>
                  <a:schemeClr val="bg1"/>
                </a:solidFill>
                <a:latin typeface="Arial"/>
              </a:rPr>
              <a:t> </a:t>
            </a:r>
            <a:r>
              <a:rPr lang="en-US" sz="1800" b="0" strike="noStrike" spc="-1" dirty="0" err="1">
                <a:solidFill>
                  <a:schemeClr val="bg1"/>
                </a:solidFill>
                <a:latin typeface="Arial"/>
              </a:rPr>
              <a:t>комуникация</a:t>
            </a:r>
            <a:r>
              <a:rPr lang="en-US" sz="1800" b="0" strike="noStrike" spc="-1" dirty="0">
                <a:solidFill>
                  <a:schemeClr val="bg1"/>
                </a:solidFill>
                <a:latin typeface="Arial"/>
              </a:rPr>
              <a:t> с </a:t>
            </a:r>
            <a:r>
              <a:rPr lang="en-US" sz="1800" b="0" strike="noStrike" spc="-1" dirty="0" err="1">
                <a:solidFill>
                  <a:schemeClr val="bg1"/>
                </a:solidFill>
                <a:latin typeface="Arial"/>
              </a:rPr>
              <a:t>компютъра</a:t>
            </a:r>
            <a:r>
              <a:rPr lang="en-US" sz="1800" b="0" strike="noStrike" spc="-1" dirty="0">
                <a:solidFill>
                  <a:schemeClr val="bg1"/>
                </a:solidFill>
                <a:latin typeface="Arial"/>
              </a:rPr>
              <a:t>;</a:t>
            </a:r>
          </a:p>
          <a:p>
            <a:r>
              <a:rPr lang="en-US" sz="1800" b="0" strike="noStrike" spc="-1" dirty="0">
                <a:solidFill>
                  <a:schemeClr val="bg1"/>
                </a:solidFill>
                <a:latin typeface="Arial"/>
              </a:rPr>
              <a:t>	-	 </a:t>
            </a:r>
            <a:r>
              <a:rPr lang="en-US" sz="1800" b="0" strike="noStrike" spc="-1" dirty="0" err="1">
                <a:solidFill>
                  <a:schemeClr val="bg1"/>
                </a:solidFill>
                <a:latin typeface="Arial"/>
              </a:rPr>
              <a:t>Програмистът</a:t>
            </a:r>
            <a:r>
              <a:rPr lang="en-US" sz="1800" b="0" strike="noStrike" spc="-1" dirty="0">
                <a:solidFill>
                  <a:schemeClr val="bg1"/>
                </a:solidFill>
                <a:latin typeface="Arial"/>
              </a:rPr>
              <a:t> </a:t>
            </a:r>
            <a:r>
              <a:rPr lang="en-US" sz="1800" b="0" strike="noStrike" spc="-1" dirty="0" err="1">
                <a:solidFill>
                  <a:schemeClr val="bg1"/>
                </a:solidFill>
                <a:latin typeface="Arial"/>
              </a:rPr>
              <a:t>трябва</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a:t>
            </a:r>
            <a:r>
              <a:rPr lang="en-US" sz="1800" b="0" strike="noStrike" spc="-1" dirty="0" err="1">
                <a:solidFill>
                  <a:schemeClr val="bg1"/>
                </a:solidFill>
                <a:latin typeface="Arial"/>
              </a:rPr>
              <a:t>бъде</a:t>
            </a:r>
            <a:r>
              <a:rPr lang="en-US" sz="1800" b="0" strike="noStrike" spc="-1" dirty="0">
                <a:solidFill>
                  <a:schemeClr val="bg1"/>
                </a:solidFill>
                <a:latin typeface="Arial"/>
              </a:rPr>
              <a:t> </a:t>
            </a:r>
            <a:r>
              <a:rPr lang="en-US" sz="1800" b="0" strike="noStrike" spc="-1" dirty="0" err="1">
                <a:solidFill>
                  <a:schemeClr val="bg1"/>
                </a:solidFill>
                <a:latin typeface="Arial"/>
              </a:rPr>
              <a:t>по</a:t>
            </a:r>
            <a:r>
              <a:rPr lang="en-US" sz="1800" b="0" strike="noStrike" spc="-1" dirty="0">
                <a:solidFill>
                  <a:schemeClr val="bg1"/>
                </a:solidFill>
                <a:latin typeface="Arial"/>
              </a:rPr>
              <a:t> </a:t>
            </a:r>
            <a:r>
              <a:rPr lang="en-US" sz="1800" b="0" strike="noStrike" spc="-1" dirty="0" err="1">
                <a:solidFill>
                  <a:schemeClr val="bg1"/>
                </a:solidFill>
                <a:latin typeface="Arial"/>
              </a:rPr>
              <a:t>креативен</a:t>
            </a:r>
            <a:r>
              <a:rPr lang="en-US" sz="1800" b="0" strike="noStrike" spc="-1" dirty="0">
                <a:solidFill>
                  <a:schemeClr val="bg1"/>
                </a:solidFill>
                <a:latin typeface="Arial"/>
              </a:rPr>
              <a:t>, </a:t>
            </a:r>
            <a:r>
              <a:rPr lang="en-US" sz="1800" b="0" strike="noStrike" spc="-1" dirty="0" err="1">
                <a:solidFill>
                  <a:schemeClr val="bg1"/>
                </a:solidFill>
                <a:latin typeface="Arial"/>
              </a:rPr>
              <a:t>тъй</a:t>
            </a:r>
            <a:r>
              <a:rPr lang="en-US" sz="1800" b="0" strike="noStrike" spc="-1" dirty="0">
                <a:solidFill>
                  <a:schemeClr val="bg1"/>
                </a:solidFill>
                <a:latin typeface="Arial"/>
              </a:rPr>
              <a:t> </a:t>
            </a:r>
            <a:r>
              <a:rPr lang="en-US" sz="1800" b="0" strike="noStrike" spc="-1" dirty="0" err="1">
                <a:solidFill>
                  <a:schemeClr val="bg1"/>
                </a:solidFill>
                <a:latin typeface="Arial"/>
              </a:rPr>
              <a:t>като</a:t>
            </a:r>
            <a:r>
              <a:rPr lang="en-US" sz="1800" b="0" strike="noStrike" spc="-1" dirty="0">
                <a:solidFill>
                  <a:schemeClr val="bg1"/>
                </a:solidFill>
                <a:latin typeface="Arial"/>
              </a:rPr>
              <a:t> </a:t>
            </a:r>
            <a:r>
              <a:rPr lang="en-US" sz="1800" b="0" strike="noStrike" spc="-1" dirty="0" err="1">
                <a:solidFill>
                  <a:schemeClr val="bg1"/>
                </a:solidFill>
                <a:latin typeface="Arial"/>
              </a:rPr>
              <a:t>програмата</a:t>
            </a:r>
            <a:r>
              <a:rPr lang="en-US" sz="1800" b="0" strike="noStrike" spc="-1" dirty="0">
                <a:solidFill>
                  <a:schemeClr val="bg1"/>
                </a:solidFill>
                <a:latin typeface="Arial"/>
              </a:rPr>
              <a:t> </a:t>
            </a:r>
            <a:r>
              <a:rPr lang="en-US" sz="1800" b="0" strike="noStrike" spc="-1" dirty="0" err="1">
                <a:solidFill>
                  <a:schemeClr val="bg1"/>
                </a:solidFill>
                <a:latin typeface="Arial"/>
              </a:rPr>
              <a:t>не</a:t>
            </a:r>
            <a:r>
              <a:rPr lang="en-US" sz="1800" b="0" strike="noStrike" spc="-1" dirty="0">
                <a:solidFill>
                  <a:schemeClr val="bg1"/>
                </a:solidFill>
                <a:latin typeface="Arial"/>
              </a:rPr>
              <a:t> </a:t>
            </a:r>
            <a:r>
              <a:rPr lang="en-US" sz="1800" b="0" strike="noStrike" spc="-1" dirty="0" err="1">
                <a:solidFill>
                  <a:schemeClr val="bg1"/>
                </a:solidFill>
                <a:latin typeface="Arial"/>
              </a:rPr>
              <a:t>може</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a:t>
            </a:r>
            <a:r>
              <a:rPr lang="en-US" sz="1800" b="0" strike="noStrike" spc="-1" dirty="0" err="1">
                <a:solidFill>
                  <a:schemeClr val="bg1"/>
                </a:solidFill>
                <a:latin typeface="Arial"/>
              </a:rPr>
              <a:t>бъде</a:t>
            </a:r>
            <a:r>
              <a:rPr lang="en-US" sz="1800" b="0" strike="noStrike" spc="-1" dirty="0">
                <a:solidFill>
                  <a:schemeClr val="bg1"/>
                </a:solidFill>
                <a:latin typeface="Arial"/>
              </a:rPr>
              <a:t> </a:t>
            </a:r>
            <a:r>
              <a:rPr lang="en-US" sz="1800" b="0" strike="noStrike" spc="-1" dirty="0" err="1">
                <a:solidFill>
                  <a:schemeClr val="bg1"/>
                </a:solidFill>
                <a:latin typeface="Arial"/>
              </a:rPr>
              <a:t>паузирана</a:t>
            </a:r>
            <a:r>
              <a:rPr lang="en-US" sz="1800" b="0" strike="noStrike" spc="-1" dirty="0">
                <a:solidFill>
                  <a:schemeClr val="bg1"/>
                </a:solidFill>
                <a:latin typeface="Arial"/>
              </a:rPr>
              <a:t> и </a:t>
            </a:r>
            <a:r>
              <a:rPr lang="en-US" sz="1800" b="0" strike="noStrike" spc="-1" dirty="0" err="1">
                <a:solidFill>
                  <a:schemeClr val="bg1"/>
                </a:solidFill>
                <a:latin typeface="Arial"/>
              </a:rPr>
              <a:t>видяни</a:t>
            </a:r>
            <a:r>
              <a:rPr lang="en-US" sz="1800" b="0" strike="noStrike" spc="-1" dirty="0">
                <a:solidFill>
                  <a:schemeClr val="bg1"/>
                </a:solidFill>
                <a:latin typeface="Arial"/>
              </a:rPr>
              <a:t> / </a:t>
            </a:r>
            <a:r>
              <a:rPr lang="en-US" sz="1800" b="0" strike="noStrike" spc="-1" dirty="0" err="1">
                <a:solidFill>
                  <a:schemeClr val="bg1"/>
                </a:solidFill>
                <a:latin typeface="Arial"/>
              </a:rPr>
              <a:t>променяни</a:t>
            </a:r>
            <a:r>
              <a:rPr lang="en-US" sz="1800" b="0" strike="noStrike" spc="-1" dirty="0">
                <a:solidFill>
                  <a:schemeClr val="bg1"/>
                </a:solidFill>
                <a:latin typeface="Arial"/>
              </a:rPr>
              <a:t> </a:t>
            </a:r>
            <a:r>
              <a:rPr lang="en-US" sz="1800" b="0" strike="noStrike" spc="-1" dirty="0" err="1">
                <a:solidFill>
                  <a:schemeClr val="bg1"/>
                </a:solidFill>
                <a:latin typeface="Arial"/>
              </a:rPr>
              <a:t>стойностите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променливи</a:t>
            </a:r>
            <a:r>
              <a:rPr lang="en-US" sz="1800" b="0" strike="noStrike" spc="-1" dirty="0">
                <a:solidFill>
                  <a:schemeClr val="bg1"/>
                </a:solidFill>
                <a:latin typeface="Arial"/>
              </a:rPr>
              <a:t> в </a:t>
            </a:r>
            <a:r>
              <a:rPr lang="en-US" sz="1800" b="0" strike="noStrike" spc="-1" dirty="0" err="1">
                <a:solidFill>
                  <a:schemeClr val="bg1"/>
                </a:solidFill>
                <a:latin typeface="Arial"/>
              </a:rPr>
              <a:t>реално</a:t>
            </a:r>
            <a:r>
              <a:rPr lang="en-US" sz="1800" b="0" strike="noStrike" spc="-1" dirty="0">
                <a:solidFill>
                  <a:schemeClr val="bg1"/>
                </a:solidFill>
                <a:latin typeface="Arial"/>
              </a:rPr>
              <a:t> </a:t>
            </a:r>
            <a:r>
              <a:rPr lang="en-US" sz="1800" b="0" strike="noStrike" spc="-1" dirty="0" err="1">
                <a:solidFill>
                  <a:schemeClr val="bg1"/>
                </a:solidFill>
                <a:latin typeface="Arial"/>
              </a:rPr>
              <a:t>време</a:t>
            </a:r>
            <a:r>
              <a:rPr lang="en-US" sz="1800" b="0" strike="noStrike" spc="-1" dirty="0">
                <a:solidFill>
                  <a:schemeClr val="bg1"/>
                </a:solidFill>
                <a:latin typeface="Arial"/>
              </a:rPr>
              <a:t>;</a:t>
            </a:r>
          </a:p>
          <a:p>
            <a:r>
              <a:rPr lang="en-US" sz="1800" b="0" strike="noStrike" spc="-1" dirty="0">
                <a:solidFill>
                  <a:schemeClr val="bg1"/>
                </a:solidFill>
                <a:latin typeface="Arial"/>
              </a:rPr>
              <a:t>	-	</a:t>
            </a:r>
            <a:r>
              <a:rPr lang="en-US" sz="1800" b="0" strike="noStrike" spc="-1" dirty="0" err="1">
                <a:solidFill>
                  <a:schemeClr val="bg1"/>
                </a:solidFill>
                <a:latin typeface="Arial"/>
              </a:rPr>
              <a:t>Стойностите</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променливите</a:t>
            </a:r>
            <a:r>
              <a:rPr lang="en-US" sz="1800" b="0" strike="noStrike" spc="-1" dirty="0">
                <a:solidFill>
                  <a:schemeClr val="bg1"/>
                </a:solidFill>
                <a:latin typeface="Arial"/>
              </a:rPr>
              <a:t> </a:t>
            </a:r>
            <a:r>
              <a:rPr lang="en-US" sz="1800" b="0" strike="noStrike" spc="-1" dirty="0" err="1">
                <a:solidFill>
                  <a:schemeClr val="bg1"/>
                </a:solidFill>
                <a:latin typeface="Arial"/>
              </a:rPr>
              <a:t>могат</a:t>
            </a:r>
            <a:r>
              <a:rPr lang="en-US" sz="1800" b="0" strike="noStrike" spc="-1" dirty="0">
                <a:solidFill>
                  <a:schemeClr val="bg1"/>
                </a:solidFill>
                <a:latin typeface="Arial"/>
              </a:rPr>
              <a:t> </a:t>
            </a:r>
            <a:r>
              <a:rPr lang="en-US" sz="1800" b="0" strike="noStrike" spc="-1" dirty="0" err="1">
                <a:solidFill>
                  <a:schemeClr val="bg1"/>
                </a:solidFill>
                <a:latin typeface="Arial"/>
              </a:rPr>
              <a:t>само</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a:t>
            </a:r>
            <a:r>
              <a:rPr lang="en-US" sz="1800" b="0" strike="noStrike" spc="-1" dirty="0" err="1">
                <a:solidFill>
                  <a:schemeClr val="bg1"/>
                </a:solidFill>
                <a:latin typeface="Arial"/>
              </a:rPr>
              <a:t>бъдат</a:t>
            </a:r>
            <a:r>
              <a:rPr lang="en-US" sz="1800" b="0" strike="noStrike" spc="-1" dirty="0">
                <a:solidFill>
                  <a:schemeClr val="bg1"/>
                </a:solidFill>
                <a:latin typeface="Arial"/>
              </a:rPr>
              <a:t> </a:t>
            </a:r>
            <a:r>
              <a:rPr lang="en-US" sz="1800" b="0" strike="noStrike" spc="-1" dirty="0" err="1">
                <a:solidFill>
                  <a:schemeClr val="bg1"/>
                </a:solidFill>
                <a:latin typeface="Arial"/>
              </a:rPr>
              <a:t>принтирани</a:t>
            </a:r>
            <a:r>
              <a:rPr lang="en-US" sz="1800" b="0" strike="noStrike" spc="-1" dirty="0">
                <a:solidFill>
                  <a:schemeClr val="bg1"/>
                </a:solidFill>
                <a:latin typeface="Arial"/>
              </a:rPr>
              <a:t> в </a:t>
            </a:r>
            <a:r>
              <a:rPr lang="en-US" sz="1800" b="0" strike="noStrike" spc="-1" dirty="0" err="1">
                <a:solidFill>
                  <a:schemeClr val="bg1"/>
                </a:solidFill>
                <a:latin typeface="Arial"/>
              </a:rPr>
              <a:t>специален</a:t>
            </a:r>
            <a:r>
              <a:rPr lang="en-US" sz="1800" b="0" strike="noStrike" spc="-1" dirty="0">
                <a:solidFill>
                  <a:schemeClr val="bg1"/>
                </a:solidFill>
                <a:latin typeface="Arial"/>
              </a:rPr>
              <a:t> </a:t>
            </a:r>
            <a:r>
              <a:rPr lang="en-US" sz="1800" b="0" strike="noStrike" spc="-1" dirty="0" err="1">
                <a:solidFill>
                  <a:schemeClr val="bg1"/>
                </a:solidFill>
                <a:latin typeface="Arial"/>
              </a:rPr>
              <a:t>екран</a:t>
            </a:r>
            <a:r>
              <a:rPr lang="en-US" sz="1800" b="0" strike="noStrike" spc="-1" dirty="0">
                <a:solidFill>
                  <a:schemeClr val="bg1"/>
                </a:solidFill>
                <a:latin typeface="Arial"/>
              </a:rPr>
              <a:t>, </a:t>
            </a:r>
            <a:r>
              <a:rPr lang="en-US" sz="1800" b="0" strike="noStrike" spc="-1" dirty="0" err="1">
                <a:solidFill>
                  <a:schemeClr val="bg1"/>
                </a:solidFill>
                <a:latin typeface="Arial"/>
              </a:rPr>
              <a:t>наречен</a:t>
            </a:r>
            <a:r>
              <a:rPr lang="en-US" sz="1800" b="0" strike="noStrike" spc="-1" dirty="0">
                <a:solidFill>
                  <a:schemeClr val="bg1"/>
                </a:solidFill>
                <a:latin typeface="Arial"/>
              </a:rPr>
              <a:t> </a:t>
            </a:r>
            <a:r>
              <a:rPr lang="en-US" sz="1800" b="0" strike="noStrike" spc="-1" dirty="0" err="1">
                <a:solidFill>
                  <a:schemeClr val="bg1"/>
                </a:solidFill>
                <a:latin typeface="Arial"/>
              </a:rPr>
              <a:t>конзола</a:t>
            </a:r>
            <a:r>
              <a:rPr lang="en-US" sz="1800" b="0" strike="noStrike" spc="-1" dirty="0">
                <a:solidFill>
                  <a:schemeClr val="bg1"/>
                </a:solidFill>
                <a:latin typeface="Arial"/>
              </a:rPr>
              <a:t> (console);</a:t>
            </a:r>
          </a:p>
          <a:p>
            <a:r>
              <a:rPr lang="en-US" sz="1800" b="0" strike="noStrike" spc="-1" dirty="0">
                <a:solidFill>
                  <a:schemeClr val="bg1"/>
                </a:solidFill>
                <a:latin typeface="Arial"/>
              </a:rPr>
              <a:t>	-	</a:t>
            </a:r>
            <a:r>
              <a:rPr lang="en-US" sz="1800" b="0" strike="noStrike" spc="-1" dirty="0" err="1">
                <a:solidFill>
                  <a:schemeClr val="bg1"/>
                </a:solidFill>
                <a:latin typeface="Arial"/>
              </a:rPr>
              <a:t>За</a:t>
            </a:r>
            <a:r>
              <a:rPr lang="en-US" sz="1800" b="0" strike="noStrike" spc="-1" dirty="0">
                <a:solidFill>
                  <a:schemeClr val="bg1"/>
                </a:solidFill>
                <a:latin typeface="Arial"/>
              </a:rPr>
              <a:t> </a:t>
            </a:r>
            <a:r>
              <a:rPr lang="en-US" sz="1800" b="0" strike="noStrike" spc="-1" dirty="0" err="1">
                <a:solidFill>
                  <a:schemeClr val="bg1"/>
                </a:solidFill>
                <a:latin typeface="Arial"/>
              </a:rPr>
              <a:t>целта</a:t>
            </a:r>
            <a:r>
              <a:rPr lang="en-US" sz="1800" b="0" strike="noStrike" spc="-1" dirty="0">
                <a:solidFill>
                  <a:schemeClr val="bg1"/>
                </a:solidFill>
                <a:latin typeface="Arial"/>
              </a:rPr>
              <a:t>: Tools → Serial Monitor</a:t>
            </a:r>
          </a:p>
          <a:p>
            <a:r>
              <a:rPr lang="en-US" sz="1800" b="0" strike="noStrike" spc="-1" dirty="0">
                <a:solidFill>
                  <a:schemeClr val="bg1"/>
                </a:solidFill>
                <a:latin typeface="Arial"/>
              </a:rPr>
              <a:t>	-	В </a:t>
            </a:r>
            <a:r>
              <a:rPr lang="en-US" sz="1800" b="0" strike="noStrike" spc="-1" dirty="0" err="1">
                <a:solidFill>
                  <a:schemeClr val="bg1"/>
                </a:solidFill>
                <a:latin typeface="Arial"/>
              </a:rPr>
              <a:t>началото</a:t>
            </a:r>
            <a:r>
              <a:rPr lang="en-US" sz="1800" b="0" strike="noStrike" spc="-1" dirty="0">
                <a:solidFill>
                  <a:schemeClr val="bg1"/>
                </a:solidFill>
                <a:latin typeface="Arial"/>
              </a:rPr>
              <a:t> </a:t>
            </a:r>
            <a:r>
              <a:rPr lang="en-US" sz="1800" b="0" strike="noStrike" spc="-1" dirty="0" err="1">
                <a:solidFill>
                  <a:schemeClr val="bg1"/>
                </a:solidFill>
                <a:latin typeface="Arial"/>
              </a:rPr>
              <a:t>серийната</a:t>
            </a:r>
            <a:r>
              <a:rPr lang="en-US" sz="1800" b="0" strike="noStrike" spc="-1" dirty="0">
                <a:solidFill>
                  <a:schemeClr val="bg1"/>
                </a:solidFill>
                <a:latin typeface="Arial"/>
              </a:rPr>
              <a:t> </a:t>
            </a:r>
            <a:r>
              <a:rPr lang="en-US" sz="1800" b="0" strike="noStrike" spc="-1" dirty="0" err="1">
                <a:solidFill>
                  <a:schemeClr val="bg1"/>
                </a:solidFill>
                <a:latin typeface="Arial"/>
              </a:rPr>
              <a:t>комуникация</a:t>
            </a:r>
            <a:r>
              <a:rPr lang="en-US" sz="1800" b="0" strike="noStrike" spc="-1" dirty="0">
                <a:solidFill>
                  <a:schemeClr val="bg1"/>
                </a:solidFill>
                <a:latin typeface="Arial"/>
              </a:rPr>
              <a:t> </a:t>
            </a:r>
            <a:r>
              <a:rPr lang="en-US" sz="1800" b="0" strike="noStrike" spc="-1" dirty="0" err="1">
                <a:solidFill>
                  <a:schemeClr val="bg1"/>
                </a:solidFill>
                <a:latin typeface="Arial"/>
              </a:rPr>
              <a:t>трябва</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a:t>
            </a:r>
            <a:r>
              <a:rPr lang="en-US" sz="1800" b="0" strike="noStrike" spc="-1" dirty="0" err="1">
                <a:solidFill>
                  <a:schemeClr val="bg1"/>
                </a:solidFill>
                <a:latin typeface="Arial"/>
              </a:rPr>
              <a:t>бъде</a:t>
            </a:r>
            <a:r>
              <a:rPr lang="en-US" sz="1800" b="0" strike="noStrike" spc="-1" dirty="0">
                <a:solidFill>
                  <a:schemeClr val="bg1"/>
                </a:solidFill>
                <a:latin typeface="Arial"/>
              </a:rPr>
              <a:t> </a:t>
            </a:r>
            <a:r>
              <a:rPr lang="en-US" sz="1800" b="0" strike="noStrike" spc="-1" dirty="0" err="1">
                <a:solidFill>
                  <a:schemeClr val="bg1"/>
                </a:solidFill>
                <a:latin typeface="Arial"/>
              </a:rPr>
              <a:t>инициализирана</a:t>
            </a:r>
            <a:r>
              <a:rPr lang="en-US" sz="1800" b="0" strike="noStrike" spc="-1" dirty="0">
                <a:solidFill>
                  <a:schemeClr val="bg1"/>
                </a:solidFill>
                <a:latin typeface="Arial"/>
              </a:rPr>
              <a:t>. </a:t>
            </a:r>
          </a:p>
          <a:p>
            <a:r>
              <a:rPr lang="en-US" sz="1800" b="0" strike="noStrike" spc="-1" dirty="0">
                <a:solidFill>
                  <a:schemeClr val="bg1"/>
                </a:solidFill>
                <a:latin typeface="Arial"/>
                <a:ea typeface="Noto Sans CJK SC Regular"/>
              </a:rPr>
              <a:t>			</a:t>
            </a:r>
            <a:endParaRPr lang="en-US" sz="1800" b="0" strike="noStrike" spc="-1" dirty="0">
              <a:solidFill>
                <a:schemeClr val="bg1"/>
              </a:solidFill>
              <a:latin typeface="Arial"/>
            </a:endParaRPr>
          </a:p>
          <a:p>
            <a:r>
              <a:rPr lang="en-US" sz="1800" b="0" strike="noStrike" spc="-1" dirty="0">
                <a:solidFill>
                  <a:schemeClr val="bg1"/>
                </a:solidFill>
                <a:latin typeface="Arial"/>
                <a:ea typeface="Noto Sans CJK SC Regular"/>
              </a:rPr>
              <a:t>				</a:t>
            </a:r>
            <a:r>
              <a:rPr lang="en-US" sz="1800" b="0" strike="noStrike" spc="-1" dirty="0" err="1">
                <a:solidFill>
                  <a:schemeClr val="bg1"/>
                </a:solidFill>
                <a:latin typeface="Arial"/>
              </a:rPr>
              <a:t>Serial.begin</a:t>
            </a:r>
            <a:r>
              <a:rPr lang="en-US" sz="1800" b="0" strike="noStrike" spc="-1" dirty="0">
                <a:solidFill>
                  <a:schemeClr val="bg1"/>
                </a:solidFill>
                <a:latin typeface="Arial"/>
              </a:rPr>
              <a:t>(</a:t>
            </a:r>
            <a:r>
              <a:rPr lang="en-US" sz="1800" b="0" strike="noStrike" spc="-1" dirty="0" err="1">
                <a:solidFill>
                  <a:schemeClr val="bg1"/>
                </a:solidFill>
                <a:latin typeface="Arial"/>
              </a:rPr>
              <a:t>baudrate</a:t>
            </a:r>
            <a:r>
              <a:rPr lang="en-US" sz="1800" b="0" strike="noStrike" spc="-1" dirty="0">
                <a:solidFill>
                  <a:schemeClr val="bg1"/>
                </a:solidFill>
                <a:latin typeface="Arial"/>
              </a:rPr>
              <a:t>); </a:t>
            </a:r>
          </a:p>
          <a:p>
            <a:endParaRPr lang="en-US" sz="1800" b="0" strike="noStrike" spc="-1" dirty="0">
              <a:solidFill>
                <a:schemeClr val="bg1"/>
              </a:solidFill>
              <a:latin typeface="Arial"/>
            </a:endParaRPr>
          </a:p>
          <a:p>
            <a:r>
              <a:rPr lang="en-US" sz="1800" b="0" strike="noStrike" spc="-1" dirty="0">
                <a:solidFill>
                  <a:schemeClr val="bg1"/>
                </a:solidFill>
                <a:latin typeface="Arial"/>
              </a:rPr>
              <a:t>		</a:t>
            </a:r>
            <a:r>
              <a:rPr lang="en-US" sz="1800" b="0" strike="noStrike" spc="-1" dirty="0" err="1">
                <a:solidFill>
                  <a:schemeClr val="bg1"/>
                </a:solidFill>
                <a:latin typeface="Arial"/>
              </a:rPr>
              <a:t>Стандартни</a:t>
            </a:r>
            <a:r>
              <a:rPr lang="en-US" sz="1800" b="0" strike="noStrike" spc="-1" dirty="0">
                <a:solidFill>
                  <a:schemeClr val="bg1"/>
                </a:solidFill>
                <a:latin typeface="Arial"/>
              </a:rPr>
              <a:t> </a:t>
            </a:r>
            <a:r>
              <a:rPr lang="en-US" sz="1800" b="0" strike="noStrike" spc="-1" dirty="0" err="1">
                <a:solidFill>
                  <a:schemeClr val="bg1"/>
                </a:solidFill>
                <a:latin typeface="Arial"/>
              </a:rPr>
              <a:t>честоти</a:t>
            </a:r>
            <a:r>
              <a:rPr lang="en-US" sz="1800" b="0" strike="noStrike" spc="-1" dirty="0">
                <a:solidFill>
                  <a:schemeClr val="bg1"/>
                </a:solidFill>
                <a:latin typeface="Arial"/>
              </a:rPr>
              <a:t>						9600 	baud/s</a:t>
            </a:r>
          </a:p>
          <a:p>
            <a:r>
              <a:rPr lang="en-US" sz="1800" b="0" strike="noStrike" spc="-1" dirty="0">
                <a:solidFill>
                  <a:schemeClr val="bg1"/>
                </a:solidFill>
                <a:latin typeface="Arial"/>
              </a:rPr>
              <a:t>				   (</a:t>
            </a:r>
            <a:r>
              <a:rPr lang="en-US" sz="1800" b="0" strike="noStrike" spc="-1" dirty="0" err="1">
                <a:solidFill>
                  <a:schemeClr val="bg1"/>
                </a:solidFill>
                <a:latin typeface="Arial"/>
              </a:rPr>
              <a:t>baudrate</a:t>
            </a:r>
            <a:r>
              <a:rPr lang="en-US" sz="1800" b="0" strike="noStrike" spc="-1" dirty="0">
                <a:solidFill>
                  <a:schemeClr val="bg1"/>
                </a:solidFill>
                <a:latin typeface="Arial"/>
              </a:rPr>
              <a:t>)						115200	bauds/s</a:t>
            </a:r>
          </a:p>
          <a:p>
            <a:endParaRPr lang="en-US" sz="1800" b="0" strike="noStrike" spc="-1" dirty="0">
              <a:solidFill>
                <a:schemeClr val="bg1"/>
              </a:solidFill>
              <a:latin typeface="Arial"/>
            </a:endParaRPr>
          </a:p>
          <a:p>
            <a:r>
              <a:rPr lang="en-US" sz="1800" b="0" strike="noStrike" spc="-1" dirty="0">
                <a:solidFill>
                  <a:schemeClr val="bg1"/>
                </a:solidFill>
                <a:latin typeface="Arial"/>
              </a:rPr>
              <a:t>	-	</a:t>
            </a:r>
            <a:r>
              <a:rPr lang="en-US" sz="1800" b="0" strike="noStrike" spc="-1" dirty="0" err="1">
                <a:solidFill>
                  <a:schemeClr val="bg1"/>
                </a:solidFill>
                <a:latin typeface="Arial"/>
              </a:rPr>
              <a:t>Скоростта</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пренос</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данни</a:t>
            </a:r>
            <a:r>
              <a:rPr lang="en-US" sz="1800" b="0" strike="noStrike" spc="-1" dirty="0">
                <a:solidFill>
                  <a:schemeClr val="bg1"/>
                </a:solidFill>
                <a:latin typeface="Arial"/>
              </a:rPr>
              <a:t> (</a:t>
            </a:r>
            <a:r>
              <a:rPr lang="en-US" sz="1800" b="0" strike="noStrike" spc="-1" dirty="0" err="1">
                <a:solidFill>
                  <a:schemeClr val="bg1"/>
                </a:solidFill>
                <a:latin typeface="Arial"/>
              </a:rPr>
              <a:t>baudrate</a:t>
            </a:r>
            <a:r>
              <a:rPr lang="en-US" sz="1800" b="0" strike="noStrike" spc="-1" dirty="0">
                <a:solidFill>
                  <a:schemeClr val="bg1"/>
                </a:solidFill>
                <a:latin typeface="Arial"/>
              </a:rPr>
              <a:t>) в </a:t>
            </a:r>
            <a:r>
              <a:rPr lang="en-US" sz="1800" b="0" strike="noStrike" spc="-1" dirty="0" err="1">
                <a:solidFill>
                  <a:schemeClr val="bg1"/>
                </a:solidFill>
                <a:latin typeface="Arial"/>
              </a:rPr>
              <a:t>конзолата</a:t>
            </a:r>
            <a:r>
              <a:rPr lang="en-US" sz="1800" b="0" strike="noStrike" spc="-1" dirty="0">
                <a:solidFill>
                  <a:schemeClr val="bg1"/>
                </a:solidFill>
                <a:latin typeface="Arial"/>
              </a:rPr>
              <a:t>, </a:t>
            </a:r>
            <a:r>
              <a:rPr lang="en-US" sz="1800" b="0" strike="noStrike" spc="-1" dirty="0" err="1">
                <a:solidFill>
                  <a:schemeClr val="bg1"/>
                </a:solidFill>
                <a:latin typeface="Arial"/>
              </a:rPr>
              <a:t>трябва</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е </a:t>
            </a:r>
            <a:r>
              <a:rPr lang="en-US" sz="1800" b="0" strike="noStrike" spc="-1" dirty="0" err="1">
                <a:solidFill>
                  <a:schemeClr val="bg1"/>
                </a:solidFill>
                <a:latin typeface="Arial"/>
              </a:rPr>
              <a:t>същата</a:t>
            </a:r>
            <a:r>
              <a:rPr lang="en-US" sz="1800" b="0" strike="noStrike" spc="-1" dirty="0">
                <a:solidFill>
                  <a:schemeClr val="bg1"/>
                </a:solidFill>
                <a:latin typeface="Arial"/>
              </a:rPr>
              <a:t>, </a:t>
            </a:r>
            <a:r>
              <a:rPr lang="en-US" sz="1800" b="0" strike="noStrike" spc="-1" dirty="0" err="1">
                <a:solidFill>
                  <a:schemeClr val="bg1"/>
                </a:solidFill>
                <a:latin typeface="Arial"/>
              </a:rPr>
              <a:t>както</a:t>
            </a:r>
            <a:r>
              <a:rPr lang="en-US" sz="1800" b="0" strike="noStrike" spc="-1" dirty="0">
                <a:solidFill>
                  <a:schemeClr val="bg1"/>
                </a:solidFill>
                <a:latin typeface="Arial"/>
              </a:rPr>
              <a:t> в </a:t>
            </a:r>
            <a:r>
              <a:rPr lang="en-US" sz="1800" b="0" strike="noStrike" spc="-1" dirty="0" err="1">
                <a:solidFill>
                  <a:schemeClr val="bg1"/>
                </a:solidFill>
                <a:latin typeface="Arial"/>
              </a:rPr>
              <a:t>инициализационния</a:t>
            </a:r>
            <a:r>
              <a:rPr lang="en-US" sz="1800" b="0" strike="noStrike" spc="-1" dirty="0">
                <a:solidFill>
                  <a:schemeClr val="bg1"/>
                </a:solidFill>
                <a:latin typeface="Arial"/>
              </a:rPr>
              <a:t> </a:t>
            </a:r>
            <a:r>
              <a:rPr lang="en-US" sz="1800" b="0" strike="noStrike" spc="-1" dirty="0" err="1">
                <a:solidFill>
                  <a:schemeClr val="bg1"/>
                </a:solidFill>
                <a:latin typeface="Arial"/>
              </a:rPr>
              <a:t>код</a:t>
            </a:r>
            <a:r>
              <a:rPr lang="en-US" sz="1800" b="0" strike="noStrike" spc="-1" dirty="0">
                <a:solidFill>
                  <a:schemeClr val="bg1"/>
                </a:solidFill>
                <a:latin typeface="Arial"/>
              </a:rPr>
              <a:t>;</a:t>
            </a:r>
          </a:p>
          <a:p>
            <a:r>
              <a:rPr lang="en-US" sz="1800" b="0" strike="noStrike" spc="-1" dirty="0">
                <a:solidFill>
                  <a:schemeClr val="bg1"/>
                </a:solidFill>
                <a:latin typeface="Arial"/>
              </a:rPr>
              <a:t>	-	</a:t>
            </a:r>
            <a:r>
              <a:rPr lang="en-US" sz="1800" b="0" strike="noStrike" spc="-1" dirty="0" err="1">
                <a:solidFill>
                  <a:schemeClr val="bg1"/>
                </a:solidFill>
                <a:latin typeface="Arial"/>
              </a:rPr>
              <a:t>Отпечатването</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екрана</a:t>
            </a:r>
            <a:r>
              <a:rPr lang="en-US" sz="1800" b="0" strike="noStrike" spc="-1" dirty="0">
                <a:solidFill>
                  <a:schemeClr val="bg1"/>
                </a:solidFill>
                <a:latin typeface="Arial"/>
              </a:rPr>
              <a:t> </a:t>
            </a:r>
            <a:r>
              <a:rPr lang="en-US" sz="1800" b="0" strike="noStrike" spc="-1" dirty="0" err="1">
                <a:solidFill>
                  <a:schemeClr val="bg1"/>
                </a:solidFill>
                <a:latin typeface="Arial"/>
              </a:rPr>
              <a:t>се</a:t>
            </a:r>
            <a:r>
              <a:rPr lang="en-US" sz="1800" b="0" strike="noStrike" spc="-1" dirty="0">
                <a:solidFill>
                  <a:schemeClr val="bg1"/>
                </a:solidFill>
                <a:latin typeface="Arial"/>
              </a:rPr>
              <a:t> </a:t>
            </a:r>
            <a:r>
              <a:rPr lang="en-US" sz="1800" b="0" strike="noStrike" spc="-1" dirty="0" err="1">
                <a:solidFill>
                  <a:schemeClr val="bg1"/>
                </a:solidFill>
                <a:latin typeface="Arial"/>
              </a:rPr>
              <a:t>осъществява</a:t>
            </a:r>
            <a:r>
              <a:rPr lang="en-US" sz="1800" b="0" strike="noStrike" spc="-1" dirty="0">
                <a:solidFill>
                  <a:schemeClr val="bg1"/>
                </a:solidFill>
                <a:latin typeface="Arial"/>
              </a:rPr>
              <a:t> с </a:t>
            </a:r>
            <a:r>
              <a:rPr lang="en-US" sz="1800" b="0" strike="noStrike" spc="-1" dirty="0" err="1">
                <a:solidFill>
                  <a:schemeClr val="bg1"/>
                </a:solidFill>
                <a:latin typeface="Arial"/>
              </a:rPr>
              <a:t>помощта</a:t>
            </a:r>
            <a:r>
              <a:rPr lang="en-US" sz="1800" b="0" strike="noStrike" spc="-1" dirty="0">
                <a:solidFill>
                  <a:schemeClr val="bg1"/>
                </a:solidFill>
                <a:latin typeface="Arial"/>
              </a:rPr>
              <a:t> </a:t>
            </a:r>
            <a:r>
              <a:rPr lang="en-US" sz="1800" b="0" strike="noStrike" spc="-1" dirty="0" err="1">
                <a:solidFill>
                  <a:schemeClr val="bg1"/>
                </a:solidFill>
                <a:latin typeface="Arial"/>
              </a:rPr>
              <a:t>на</a:t>
            </a:r>
            <a:r>
              <a:rPr lang="en-US" sz="1800" b="0" strike="noStrike" spc="-1" dirty="0">
                <a:solidFill>
                  <a:schemeClr val="bg1"/>
                </a:solidFill>
                <a:latin typeface="Arial"/>
              </a:rPr>
              <a:t> </a:t>
            </a:r>
            <a:r>
              <a:rPr lang="en-US" sz="1800" b="0" strike="noStrike" spc="-1" dirty="0" err="1">
                <a:solidFill>
                  <a:schemeClr val="bg1"/>
                </a:solidFill>
                <a:latin typeface="Arial"/>
              </a:rPr>
              <a:t>функцията</a:t>
            </a:r>
            <a:r>
              <a:rPr lang="en-US" sz="1800" b="0" strike="noStrike" spc="-1" dirty="0">
                <a:solidFill>
                  <a:schemeClr val="bg1"/>
                </a:solidFill>
                <a:latin typeface="Arial"/>
              </a:rPr>
              <a:t> </a:t>
            </a:r>
          </a:p>
          <a:p>
            <a:r>
              <a:rPr lang="en-US" sz="1800" b="0" strike="noStrike" spc="-1" dirty="0">
                <a:solidFill>
                  <a:schemeClr val="bg1"/>
                </a:solidFill>
                <a:latin typeface="Arial"/>
              </a:rPr>
              <a:t>			</a:t>
            </a:r>
          </a:p>
          <a:p>
            <a:r>
              <a:rPr lang="en-US" sz="1800" b="0" strike="noStrike" spc="-1" dirty="0">
                <a:solidFill>
                  <a:schemeClr val="bg1"/>
                </a:solidFill>
                <a:latin typeface="Arial"/>
              </a:rPr>
              <a:t>		</a:t>
            </a:r>
            <a:r>
              <a:rPr lang="en-US" sz="1800" b="0" strike="noStrike" spc="-1" dirty="0" err="1">
                <a:solidFill>
                  <a:schemeClr val="bg1"/>
                </a:solidFill>
                <a:latin typeface="Arial"/>
              </a:rPr>
              <a:t>Serial.println</a:t>
            </a:r>
            <a:r>
              <a:rPr lang="en-US" sz="1800" b="0" strike="noStrike" spc="-1" dirty="0">
                <a:solidFill>
                  <a:schemeClr val="bg1"/>
                </a:solidFill>
                <a:latin typeface="Arial"/>
              </a:rPr>
              <a:t>(</a:t>
            </a:r>
            <a:r>
              <a:rPr lang="en-US" sz="1800" b="0" strike="noStrike" spc="-1" dirty="0" err="1">
                <a:solidFill>
                  <a:schemeClr val="bg1"/>
                </a:solidFill>
                <a:latin typeface="Arial"/>
              </a:rPr>
              <a:t>val</a:t>
            </a:r>
            <a:r>
              <a:rPr lang="en-US" sz="1800" b="0" strike="noStrike" spc="-1" dirty="0">
                <a:solidFill>
                  <a:schemeClr val="bg1"/>
                </a:solidFill>
                <a:latin typeface="Arial"/>
              </a:rPr>
              <a:t>);</a:t>
            </a:r>
          </a:p>
          <a:p>
            <a:r>
              <a:rPr lang="en-US" sz="1800" b="0" strike="noStrike" spc="-1" dirty="0">
                <a:solidFill>
                  <a:schemeClr val="bg1"/>
                </a:solidFill>
                <a:latin typeface="Arial"/>
              </a:rPr>
              <a:t>			</a:t>
            </a:r>
            <a:r>
              <a:rPr lang="en-US" sz="1800" b="0" strike="noStrike" spc="-1" dirty="0" err="1">
                <a:solidFill>
                  <a:schemeClr val="bg1"/>
                </a:solidFill>
                <a:latin typeface="Arial"/>
              </a:rPr>
              <a:t>val</a:t>
            </a:r>
            <a:r>
              <a:rPr lang="en-US" sz="1800" b="0" strike="noStrike" spc="-1" dirty="0">
                <a:solidFill>
                  <a:schemeClr val="bg1"/>
                </a:solidFill>
                <a:latin typeface="Arial"/>
              </a:rPr>
              <a:t> – </a:t>
            </a:r>
            <a:r>
              <a:rPr lang="en-US" sz="1800" b="0" strike="noStrike" spc="-1" dirty="0" err="1">
                <a:solidFill>
                  <a:schemeClr val="bg1"/>
                </a:solidFill>
                <a:latin typeface="Arial"/>
              </a:rPr>
              <a:t>променлива</a:t>
            </a:r>
            <a:r>
              <a:rPr lang="en-US" sz="1800" b="0" strike="noStrike" spc="-1" dirty="0">
                <a:solidFill>
                  <a:schemeClr val="bg1"/>
                </a:solidFill>
                <a:latin typeface="Arial"/>
              </a:rPr>
              <a:t> </a:t>
            </a:r>
            <a:r>
              <a:rPr lang="en-US" sz="1800" b="0" strike="noStrike" spc="-1" dirty="0" err="1">
                <a:solidFill>
                  <a:schemeClr val="bg1"/>
                </a:solidFill>
                <a:latin typeface="Arial"/>
              </a:rPr>
              <a:t>от</a:t>
            </a:r>
            <a:r>
              <a:rPr lang="en-US" sz="1800" b="0" strike="noStrike" spc="-1" dirty="0">
                <a:solidFill>
                  <a:schemeClr val="bg1"/>
                </a:solidFill>
                <a:latin typeface="Arial"/>
              </a:rPr>
              <a:t> </a:t>
            </a:r>
            <a:r>
              <a:rPr lang="en-US" sz="1800" b="0" strike="noStrike" spc="-1" dirty="0" err="1">
                <a:solidFill>
                  <a:schemeClr val="bg1"/>
                </a:solidFill>
                <a:latin typeface="Arial"/>
              </a:rPr>
              <a:t>всички</a:t>
            </a:r>
            <a:r>
              <a:rPr lang="en-US" sz="1800" b="0" strike="noStrike" spc="-1" dirty="0">
                <a:solidFill>
                  <a:schemeClr val="bg1"/>
                </a:solidFill>
                <a:latin typeface="Arial"/>
              </a:rPr>
              <a:t> </a:t>
            </a:r>
            <a:r>
              <a:rPr lang="en-US" sz="1800" b="0" strike="noStrike" spc="-1" dirty="0" err="1">
                <a:solidFill>
                  <a:schemeClr val="bg1"/>
                </a:solidFill>
                <a:latin typeface="Arial"/>
              </a:rPr>
              <a:t>типове</a:t>
            </a:r>
            <a:r>
              <a:rPr lang="en-US" sz="1800" b="0" strike="noStrike" spc="-1" dirty="0">
                <a:solidFill>
                  <a:schemeClr val="bg1"/>
                </a:solidFill>
                <a:latin typeface="Arial"/>
              </a:rPr>
              <a:t> – </a:t>
            </a:r>
            <a:r>
              <a:rPr lang="en-US" sz="1800" b="0" strike="noStrike" spc="-1" dirty="0" err="1">
                <a:solidFill>
                  <a:schemeClr val="bg1"/>
                </a:solidFill>
                <a:latin typeface="Arial"/>
              </a:rPr>
              <a:t>int</a:t>
            </a:r>
            <a:r>
              <a:rPr lang="en-US" sz="1800" b="0" strike="noStrike" spc="-1" dirty="0">
                <a:solidFill>
                  <a:schemeClr val="bg1"/>
                </a:solidFill>
                <a:latin typeface="Arial"/>
              </a:rPr>
              <a:t>, char, string</a:t>
            </a:r>
          </a:p>
          <a:p>
            <a:r>
              <a:rPr lang="en-US" sz="1800" b="0" strike="noStrike" spc="-1" dirty="0">
                <a:solidFill>
                  <a:schemeClr val="bg1"/>
                </a:solidFill>
                <a:latin typeface="Arial"/>
              </a:rPr>
              <a:t>	-	String </a:t>
            </a:r>
            <a:r>
              <a:rPr lang="en-US" sz="1800" b="0" strike="noStrike" spc="-1" dirty="0" err="1">
                <a:solidFill>
                  <a:schemeClr val="bg1"/>
                </a:solidFill>
                <a:latin typeface="Arial"/>
              </a:rPr>
              <a:t>concatinate</a:t>
            </a:r>
            <a:r>
              <a:rPr lang="en-US" sz="1800" b="0" strike="noStrike" spc="-1" dirty="0">
                <a:solidFill>
                  <a:schemeClr val="bg1"/>
                </a:solidFill>
                <a:latin typeface="Arial"/>
              </a:rPr>
              <a:t> – </a:t>
            </a:r>
            <a:r>
              <a:rPr lang="en-US" sz="1800" b="0" strike="noStrike" spc="-1" dirty="0" err="1">
                <a:solidFill>
                  <a:schemeClr val="bg1"/>
                </a:solidFill>
                <a:latin typeface="Arial"/>
              </a:rPr>
              <a:t>не</a:t>
            </a:r>
            <a:r>
              <a:rPr lang="en-US" sz="1800" b="0" strike="noStrike" spc="-1" dirty="0">
                <a:solidFill>
                  <a:schemeClr val="bg1"/>
                </a:solidFill>
                <a:latin typeface="Arial"/>
              </a:rPr>
              <a:t> </a:t>
            </a:r>
            <a:r>
              <a:rPr lang="en-US" sz="1800" b="0" strike="noStrike" spc="-1" dirty="0" err="1">
                <a:solidFill>
                  <a:schemeClr val="bg1"/>
                </a:solidFill>
                <a:latin typeface="Arial"/>
              </a:rPr>
              <a:t>се</a:t>
            </a:r>
            <a:r>
              <a:rPr lang="en-US" sz="1800" b="0" strike="noStrike" spc="-1" dirty="0">
                <a:solidFill>
                  <a:schemeClr val="bg1"/>
                </a:solidFill>
                <a:latin typeface="Arial"/>
              </a:rPr>
              <a:t> </a:t>
            </a:r>
            <a:r>
              <a:rPr lang="en-US" sz="1800" b="0" strike="noStrike" spc="-1" dirty="0" err="1">
                <a:solidFill>
                  <a:schemeClr val="bg1"/>
                </a:solidFill>
                <a:latin typeface="Arial"/>
              </a:rPr>
              <a:t>подържа</a:t>
            </a:r>
            <a:endParaRPr lang="en-US"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182880" y="-182880"/>
            <a:ext cx="11790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Debugging с Ардуино</a:t>
            </a:r>
            <a:endParaRPr lang="en-US" sz="4000" b="0" strike="noStrike" spc="-1">
              <a:latin typeface="Arial"/>
            </a:endParaRPr>
          </a:p>
        </p:txBody>
      </p:sp>
      <p:sp>
        <p:nvSpPr>
          <p:cNvPr id="246" name="TextShape 2"/>
          <p:cNvSpPr txBox="1"/>
          <p:nvPr/>
        </p:nvSpPr>
        <p:spPr>
          <a:xfrm>
            <a:off x="274320" y="1280160"/>
            <a:ext cx="11521440" cy="4799860"/>
          </a:xfrm>
          <a:prstGeom prst="rect">
            <a:avLst/>
          </a:prstGeom>
          <a:noFill/>
          <a:ln>
            <a:noFill/>
          </a:ln>
        </p:spPr>
        <p:txBody>
          <a:bodyPr lIns="90000" tIns="45000" rIns="90000" bIns="45000">
            <a:spAutoFit/>
          </a:bodyPr>
          <a:lstStyle/>
          <a:p>
            <a:r>
              <a:rPr lang="en-US" sz="1800" b="0" strike="noStrike" spc="-1" dirty="0">
                <a:solidFill>
                  <a:schemeClr val="bg1"/>
                </a:solidFill>
                <a:latin typeface="Arial"/>
              </a:rPr>
              <a:t>	void setup() {</a:t>
            </a:r>
          </a:p>
          <a:p>
            <a:r>
              <a:rPr lang="en-US" sz="1800" b="0" strike="noStrike" spc="-1" dirty="0">
                <a:solidFill>
                  <a:schemeClr val="bg1"/>
                </a:solidFill>
                <a:latin typeface="Arial"/>
              </a:rPr>
              <a:t>		</a:t>
            </a:r>
            <a:r>
              <a:rPr lang="en-US" sz="1800" b="0" strike="noStrike" spc="-1" dirty="0" err="1">
                <a:solidFill>
                  <a:schemeClr val="bg1"/>
                </a:solidFill>
                <a:latin typeface="Arial"/>
              </a:rPr>
              <a:t>Serial.begin</a:t>
            </a:r>
            <a:r>
              <a:rPr lang="en-US" sz="1800" b="0" strike="noStrike" spc="-1" dirty="0">
                <a:solidFill>
                  <a:schemeClr val="bg1"/>
                </a:solidFill>
                <a:latin typeface="Arial"/>
              </a:rPr>
              <a:t>(9600);</a:t>
            </a:r>
          </a:p>
          <a:p>
            <a:r>
              <a:rPr lang="en-US" sz="1800" b="0" strike="noStrike" spc="-1" dirty="0">
                <a:solidFill>
                  <a:schemeClr val="bg1"/>
                </a:solidFill>
                <a:latin typeface="Arial"/>
              </a:rPr>
              <a:t>		</a:t>
            </a:r>
            <a:r>
              <a:rPr lang="en-US" sz="1800" b="0" strike="noStrike" spc="-1" dirty="0" err="1">
                <a:solidFill>
                  <a:schemeClr val="bg1"/>
                </a:solidFill>
                <a:latin typeface="Arial"/>
              </a:rPr>
              <a:t>Serial.println</a:t>
            </a:r>
            <a:r>
              <a:rPr lang="en-US" sz="1800" b="0" strike="noStrike" spc="-1" dirty="0">
                <a:solidFill>
                  <a:schemeClr val="bg1"/>
                </a:solidFill>
                <a:latin typeface="Arial"/>
              </a:rPr>
              <a:t>(“Ready to print data”);</a:t>
            </a:r>
          </a:p>
          <a:p>
            <a:r>
              <a:rPr lang="en-US" sz="1800" b="0" strike="noStrike" spc="-1" dirty="0">
                <a:solidFill>
                  <a:schemeClr val="bg1"/>
                </a:solidFill>
                <a:latin typeface="Arial"/>
              </a:rPr>
              <a:t>	}</a:t>
            </a:r>
          </a:p>
          <a:p>
            <a:r>
              <a:rPr lang="en-US" sz="1800" b="0" strike="noStrike" spc="-1" dirty="0">
                <a:solidFill>
                  <a:schemeClr val="bg1"/>
                </a:solidFill>
                <a:latin typeface="Arial"/>
              </a:rPr>
              <a:t>	</a:t>
            </a:r>
          </a:p>
          <a:p>
            <a:r>
              <a:rPr lang="en-US" sz="1800" b="0" strike="noStrike" spc="-1" dirty="0">
                <a:solidFill>
                  <a:schemeClr val="bg1"/>
                </a:solidFill>
                <a:latin typeface="Arial"/>
              </a:rPr>
              <a:t>	void loop() {</a:t>
            </a:r>
          </a:p>
          <a:p>
            <a:r>
              <a:rPr lang="en-US" sz="1800" b="0" strike="noStrike" spc="-1" dirty="0">
                <a:solidFill>
                  <a:schemeClr val="bg1"/>
                </a:solidFill>
                <a:latin typeface="Arial"/>
              </a:rPr>
              <a:t>		for(</a:t>
            </a:r>
            <a:r>
              <a:rPr lang="en-US" sz="1800" b="0" strike="noStrike" spc="-1" dirty="0" err="1">
                <a:solidFill>
                  <a:schemeClr val="bg1"/>
                </a:solidFill>
                <a:latin typeface="Arial"/>
              </a:rPr>
              <a:t>int</a:t>
            </a:r>
            <a:r>
              <a:rPr lang="en-US" sz="1800" b="0" strike="noStrike" spc="-1" dirty="0">
                <a:solidFill>
                  <a:schemeClr val="bg1"/>
                </a:solidFill>
                <a:latin typeface="Arial"/>
              </a:rPr>
              <a:t> I = 0; I &lt; 10; I++) {</a:t>
            </a:r>
          </a:p>
          <a:p>
            <a:r>
              <a:rPr lang="en-US" sz="1800" b="0" strike="noStrike" spc="-1" dirty="0">
                <a:solidFill>
                  <a:schemeClr val="bg1"/>
                </a:solidFill>
                <a:latin typeface="Arial"/>
              </a:rPr>
              <a:t>			</a:t>
            </a:r>
            <a:r>
              <a:rPr lang="en-US" sz="1800" b="0" strike="noStrike" spc="-1" dirty="0" err="1">
                <a:solidFill>
                  <a:schemeClr val="bg1"/>
                </a:solidFill>
                <a:latin typeface="Arial"/>
              </a:rPr>
              <a:t>Serial.print</a:t>
            </a:r>
            <a:r>
              <a:rPr lang="en-US" sz="1800" b="0" strike="noStrike" spc="-1" dirty="0">
                <a:solidFill>
                  <a:schemeClr val="bg1"/>
                </a:solidFill>
                <a:latin typeface="Arial"/>
              </a:rPr>
              <a:t>(“Value of I is: “);</a:t>
            </a:r>
          </a:p>
          <a:p>
            <a:r>
              <a:rPr lang="en-US" sz="1800" b="0" strike="noStrike" spc="-1" dirty="0">
                <a:solidFill>
                  <a:schemeClr val="bg1"/>
                </a:solidFill>
                <a:latin typeface="Arial"/>
              </a:rPr>
              <a:t>			</a:t>
            </a:r>
            <a:r>
              <a:rPr lang="en-US" sz="1800" b="0" strike="noStrike" spc="-1" dirty="0" err="1">
                <a:solidFill>
                  <a:schemeClr val="bg1"/>
                </a:solidFill>
                <a:latin typeface="Arial"/>
              </a:rPr>
              <a:t>Serial.println</a:t>
            </a:r>
            <a:r>
              <a:rPr lang="en-US" sz="1800" b="0" strike="noStrike" spc="-1" dirty="0">
                <a:solidFill>
                  <a:schemeClr val="bg1"/>
                </a:solidFill>
                <a:latin typeface="Arial"/>
              </a:rPr>
              <a:t>(I);</a:t>
            </a:r>
          </a:p>
          <a:p>
            <a:r>
              <a:rPr lang="en-US" sz="1800" b="0" strike="noStrike" spc="-1" dirty="0">
                <a:solidFill>
                  <a:schemeClr val="bg1"/>
                </a:solidFill>
                <a:latin typeface="Arial"/>
              </a:rPr>
              <a:t>			if(I == 5) {</a:t>
            </a:r>
          </a:p>
          <a:p>
            <a:r>
              <a:rPr lang="en-US" sz="1800" b="0" strike="noStrike" spc="-1" dirty="0">
                <a:solidFill>
                  <a:schemeClr val="bg1"/>
                </a:solidFill>
                <a:latin typeface="Arial"/>
              </a:rPr>
              <a:t>				</a:t>
            </a:r>
            <a:r>
              <a:rPr lang="en-US" sz="1800" b="0" strike="noStrike" spc="-1" dirty="0" err="1">
                <a:solidFill>
                  <a:schemeClr val="bg1"/>
                </a:solidFill>
                <a:latin typeface="Arial"/>
              </a:rPr>
              <a:t>Serial.println</a:t>
            </a:r>
            <a:r>
              <a:rPr lang="en-US" sz="1800" b="0" strike="noStrike" spc="-1" dirty="0">
                <a:solidFill>
                  <a:schemeClr val="bg1"/>
                </a:solidFill>
                <a:latin typeface="Arial"/>
              </a:rPr>
              <a:t>(“YEY, we are in the middle”);</a:t>
            </a:r>
          </a:p>
          <a:p>
            <a:r>
              <a:rPr lang="en-US" sz="1800" b="0" strike="noStrike" spc="-1" dirty="0">
                <a:solidFill>
                  <a:schemeClr val="bg1"/>
                </a:solidFill>
                <a:latin typeface="Arial"/>
              </a:rPr>
              <a:t>			}</a:t>
            </a:r>
          </a:p>
          <a:p>
            <a:r>
              <a:rPr lang="en-US" sz="1800" b="0" strike="noStrike" spc="-1" dirty="0">
                <a:solidFill>
                  <a:schemeClr val="bg1"/>
                </a:solidFill>
                <a:latin typeface="Arial"/>
              </a:rPr>
              <a:t>		}</a:t>
            </a:r>
          </a:p>
          <a:p>
            <a:r>
              <a:rPr lang="en-US" sz="1800" b="0" strike="noStrike" spc="-1" dirty="0">
                <a:solidFill>
                  <a:schemeClr val="bg1"/>
                </a:solidFill>
                <a:latin typeface="Arial"/>
              </a:rPr>
              <a:t>	}</a:t>
            </a:r>
          </a:p>
          <a:p>
            <a:endParaRPr lang="en-US" sz="1800" b="0" strike="noStrike" spc="-1" dirty="0">
              <a:solidFill>
                <a:schemeClr val="bg1"/>
              </a:solidFill>
              <a:latin typeface="Arial"/>
            </a:endParaRPr>
          </a:p>
          <a:p>
            <a:r>
              <a:rPr lang="en-US" sz="1800" b="0" strike="noStrike" spc="-1" dirty="0">
                <a:solidFill>
                  <a:schemeClr val="bg1"/>
                </a:solidFill>
                <a:latin typeface="Arial"/>
              </a:rPr>
              <a:t>	</a:t>
            </a:r>
            <a:r>
              <a:rPr lang="en-US" sz="1800" b="0" strike="noStrike" spc="-1" dirty="0" err="1">
                <a:solidFill>
                  <a:schemeClr val="bg1"/>
                </a:solidFill>
                <a:latin typeface="Arial"/>
              </a:rPr>
              <a:t>Дискусия</a:t>
            </a:r>
            <a:r>
              <a:rPr lang="en-US" sz="1800" b="0" strike="noStrike" spc="-1" dirty="0">
                <a:solidFill>
                  <a:schemeClr val="bg1"/>
                </a:solidFill>
                <a:latin typeface="Arial"/>
              </a:rPr>
              <a:t>: </a:t>
            </a:r>
            <a:r>
              <a:rPr lang="en-US" sz="1800" b="0" strike="noStrike" spc="-1" dirty="0" err="1">
                <a:solidFill>
                  <a:schemeClr val="bg1"/>
                </a:solidFill>
                <a:latin typeface="Arial"/>
              </a:rPr>
              <a:t>Какъв</a:t>
            </a:r>
            <a:r>
              <a:rPr lang="en-US" sz="1800" b="0" strike="noStrike" spc="-1" dirty="0">
                <a:solidFill>
                  <a:schemeClr val="bg1"/>
                </a:solidFill>
                <a:latin typeface="Arial"/>
              </a:rPr>
              <a:t> </a:t>
            </a:r>
            <a:r>
              <a:rPr lang="en-US" sz="1800" b="0" strike="noStrike" spc="-1" dirty="0" err="1">
                <a:solidFill>
                  <a:schemeClr val="bg1"/>
                </a:solidFill>
                <a:latin typeface="Arial"/>
              </a:rPr>
              <a:t>очаквате</a:t>
            </a:r>
            <a:r>
              <a:rPr lang="en-US" sz="1800" b="0" strike="noStrike" spc="-1" dirty="0">
                <a:solidFill>
                  <a:schemeClr val="bg1"/>
                </a:solidFill>
                <a:latin typeface="Arial"/>
              </a:rPr>
              <a:t> </a:t>
            </a:r>
            <a:r>
              <a:rPr lang="en-US" sz="1800" b="0" strike="noStrike" spc="-1" dirty="0" err="1">
                <a:solidFill>
                  <a:schemeClr val="bg1"/>
                </a:solidFill>
                <a:latin typeface="Arial"/>
              </a:rPr>
              <a:t>да</a:t>
            </a:r>
            <a:r>
              <a:rPr lang="en-US" sz="1800" b="0" strike="noStrike" spc="-1" dirty="0">
                <a:solidFill>
                  <a:schemeClr val="bg1"/>
                </a:solidFill>
                <a:latin typeface="Arial"/>
              </a:rPr>
              <a:t> е </a:t>
            </a:r>
            <a:r>
              <a:rPr lang="en-US" sz="1800" b="0" strike="noStrike" spc="-1" dirty="0" err="1">
                <a:solidFill>
                  <a:schemeClr val="bg1"/>
                </a:solidFill>
                <a:latin typeface="Arial"/>
              </a:rPr>
              <a:t>резултатът</a:t>
            </a:r>
            <a:r>
              <a:rPr lang="en-US" sz="1800" b="0" strike="noStrike" spc="-1" dirty="0">
                <a:solidFill>
                  <a:schemeClr val="bg1"/>
                </a:solidFill>
                <a:latin typeface="Arial"/>
              </a:rPr>
              <a:t>?</a:t>
            </a:r>
          </a:p>
          <a:p>
            <a:endParaRPr lang="en-US"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529280" y="6400800"/>
            <a:ext cx="10481760" cy="362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oAutofit/>
          </a:bodyPr>
          <a:lstStyle/>
          <a:p>
            <a:pPr algn="r">
              <a:lnSpc>
                <a:spcPct val="100000"/>
              </a:lnSpc>
            </a:pPr>
            <a:r>
              <a:rPr lang="en-US" sz="1800" b="0" u="sng" strike="noStrike" spc="-1">
                <a:solidFill>
                  <a:srgbClr val="0000FF"/>
                </a:solidFill>
                <a:uFill>
                  <a:solidFill>
                    <a:srgbClr val="FFFFFF"/>
                  </a:solidFill>
                </a:uFill>
                <a:latin typeface="Calibri"/>
                <a:hlinkClick r:id="rId3"/>
              </a:rPr>
              <a:t>https://it-kariera.mon.bg/e-learning/</a:t>
            </a:r>
            <a:endParaRPr lang="en-US" sz="1800" b="0" strike="noStrike" spc="-1">
              <a:latin typeface="Arial"/>
            </a:endParaRPr>
          </a:p>
        </p:txBody>
      </p:sp>
      <p:sp>
        <p:nvSpPr>
          <p:cNvPr id="248" name="CustomShape 2"/>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Вградени системи</a:t>
            </a:r>
            <a:endParaRPr lang="en-US"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B11E559E-184D-4666-BA51-6058DBF7C1A5}" type="slidenum">
              <a:rPr lang="en-US" sz="1000" b="0" strike="noStrike" spc="-1">
                <a:solidFill>
                  <a:srgbClr val="FFFFFF"/>
                </a:solidFill>
                <a:latin typeface="Calibri"/>
              </a:rPr>
              <a:t>18</a:t>
            </a:fld>
            <a:endParaRPr lang="en-US" sz="1000" b="0" strike="noStrike" spc="-1">
              <a:latin typeface="Arial"/>
            </a:endParaRPr>
          </a:p>
        </p:txBody>
      </p:sp>
      <p:sp>
        <p:nvSpPr>
          <p:cNvPr id="250"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en-US" sz="3200" b="0" strike="noStrike" spc="-1">
                <a:solidFill>
                  <a:srgbClr val="FFFFFF"/>
                </a:solidFill>
                <a:latin typeface="Calibri"/>
              </a:rPr>
              <a:t>Какво е ардуино</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Основни блокове в ардуино</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Работа с цифровите пинове</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Управление на светодиод</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Управление на бутон</a:t>
            </a:r>
            <a:endParaRPr lang="en-US" sz="3200" b="0" strike="noStrike" spc="-1">
              <a:latin typeface="Arial"/>
            </a:endParaRPr>
          </a:p>
          <a:p>
            <a:pPr marL="304920" indent="-304200">
              <a:lnSpc>
                <a:spcPct val="100000"/>
              </a:lnSpc>
              <a:buClr>
                <a:srgbClr val="F2B254"/>
              </a:buClr>
              <a:buFont typeface="Wingdings" charset="2"/>
              <a:buChar char=""/>
            </a:pPr>
            <a:r>
              <a:rPr lang="en-US" sz="3200" b="0" strike="noStrike" spc="-1">
                <a:solidFill>
                  <a:srgbClr val="FFFFFF"/>
                </a:solidFill>
                <a:latin typeface="Calibri"/>
              </a:rPr>
              <a:t>Работа със серийна конзола</a:t>
            </a:r>
            <a:endParaRPr lang="en-US" sz="3200" b="0" strike="noStrike" spc="-1">
              <a:latin typeface="Arial"/>
            </a:endParaRPr>
          </a:p>
          <a:p>
            <a:pPr marL="304920" indent="-304200">
              <a:lnSpc>
                <a:spcPct val="100000"/>
              </a:lnSpc>
              <a:buClr>
                <a:srgbClr val="F2B254"/>
              </a:buClr>
              <a:buFont typeface="Wingdings" charset="2"/>
              <a:buChar char=""/>
            </a:pPr>
            <a:endParaRPr lang="en-US" sz="3200" b="0" strike="noStrike" spc="-1">
              <a:latin typeface="Arial"/>
            </a:endParaRPr>
          </a:p>
        </p:txBody>
      </p:sp>
      <p:sp>
        <p:nvSpPr>
          <p:cNvPr id="251"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Какво научихме днес?</a:t>
            </a:r>
            <a:endParaRPr lang="en-US" sz="4000" b="0" strike="noStrike" spc="-1">
              <a:latin typeface="Arial"/>
            </a:endParaRPr>
          </a:p>
        </p:txBody>
      </p:sp>
      <p:pic>
        <p:nvPicPr>
          <p:cNvPr id="252" name="Picture 2"/>
          <p:cNvPicPr/>
          <p:nvPr/>
        </p:nvPicPr>
        <p:blipFill>
          <a:blip r:embed="rId3"/>
          <a:stretch/>
        </p:blipFill>
        <p:spPr>
          <a:xfrm>
            <a:off x="8859600" y="1676520"/>
            <a:ext cx="2873160" cy="2458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6D418427-924D-49A7-B43C-4735698E085C}" type="slidenum">
              <a:rPr lang="en-US" sz="1000" b="0" strike="noStrike" spc="-1">
                <a:solidFill>
                  <a:srgbClr val="FFFFFF"/>
                </a:solidFill>
                <a:latin typeface="Calibri"/>
              </a:rPr>
              <a:t>19</a:t>
            </a:fld>
            <a:endParaRPr lang="en-US" sz="1000" b="0" strike="noStrike" spc="-1">
              <a:latin typeface="Arial"/>
            </a:endParaRPr>
          </a:p>
        </p:txBody>
      </p:sp>
      <p:sp>
        <p:nvSpPr>
          <p:cNvPr id="254" name="CustomShape 2"/>
          <p:cNvSpPr/>
          <p:nvPr/>
        </p:nvSpPr>
        <p:spPr>
          <a:xfrm>
            <a:off x="190440" y="115128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en-US" sz="3400" b="0" strike="noStrike" spc="-1">
                <a:solidFill>
                  <a:srgbClr val="FFFFFF"/>
                </a:solidFill>
                <a:latin typeface="Calibri"/>
              </a:rPr>
              <a:t>Настоящият курс (слайдове, примери, видео, задачи и др.) се разпространяват под свободен лиценз "</a:t>
            </a:r>
            <a:r>
              <a:rPr lang="en-US" sz="3400" b="0" u="sng" strike="noStrike" spc="-1">
                <a:solidFill>
                  <a:srgbClr val="0000FF"/>
                </a:solidFill>
                <a:uFill>
                  <a:solidFill>
                    <a:srgbClr val="FFFFFF"/>
                  </a:solidFill>
                </a:uFill>
                <a:latin typeface="Calibri"/>
                <a:hlinkClick r:id="rId3"/>
              </a:rPr>
              <a:t>Creative Commons </a:t>
            </a:r>
            <a:r>
              <a:rPr lang="en-US" sz="3400" b="0" u="sng" strike="noStrike" spc="-1">
                <a:solidFill>
                  <a:srgbClr val="0000FF"/>
                </a:solidFill>
                <a:uFill>
                  <a:solidFill>
                    <a:srgbClr val="FFFFFF"/>
                  </a:solidFill>
                </a:uFill>
                <a:latin typeface="Calibri"/>
                <a:hlinkClick r:id="rId3"/>
              </a:rPr>
              <a:t>Attribution-NonCommercial-ShareAlike</a:t>
            </a:r>
            <a:r>
              <a:rPr lang="en-US" sz="3400" b="0" u="sng" strike="noStrike" spc="-1">
                <a:solidFill>
                  <a:srgbClr val="0000FF"/>
                </a:solidFill>
                <a:uFill>
                  <a:solidFill>
                    <a:srgbClr val="FFFFFF"/>
                  </a:solidFill>
                </a:uFill>
                <a:latin typeface="Calibri"/>
                <a:hlinkClick r:id="rId3"/>
              </a:rPr>
              <a:t> 4.0 International</a:t>
            </a:r>
            <a:r>
              <a:rPr lang="en-US" sz="3400" b="0" strike="noStrike" spc="-1">
                <a:solidFill>
                  <a:srgbClr val="FFFFFF"/>
                </a:solidFill>
                <a:latin typeface="Calibri"/>
              </a:rPr>
              <a:t>"</a:t>
            </a:r>
            <a:endParaRPr lang="en-US" sz="3400" b="0" strike="noStrike" spc="-1">
              <a:latin typeface="Arial"/>
            </a:endParaRPr>
          </a:p>
          <a:p>
            <a:pPr>
              <a:lnSpc>
                <a:spcPct val="100000"/>
              </a:lnSpc>
            </a:pPr>
            <a:endParaRPr lang="en-US" sz="3400" b="0" strike="noStrike" spc="-1">
              <a:latin typeface="Arial"/>
            </a:endParaRPr>
          </a:p>
          <a:p>
            <a:pPr>
              <a:lnSpc>
                <a:spcPct val="100000"/>
              </a:lnSpc>
            </a:pPr>
            <a:endParaRPr lang="en-US" sz="3400" b="0" strike="noStrike" spc="-1">
              <a:latin typeface="Arial"/>
            </a:endParaRPr>
          </a:p>
          <a:p>
            <a:pPr>
              <a:lnSpc>
                <a:spcPct val="100000"/>
              </a:lnSpc>
            </a:pPr>
            <a:endParaRPr lang="en-US" sz="3400" b="0" strike="noStrike" spc="-1">
              <a:latin typeface="Arial"/>
            </a:endParaRPr>
          </a:p>
        </p:txBody>
      </p:sp>
      <p:sp>
        <p:nvSpPr>
          <p:cNvPr id="255"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Лиценз</a:t>
            </a:r>
            <a:endParaRPr lang="en-US" sz="4000" b="0" strike="noStrike" spc="-1">
              <a:latin typeface="Arial"/>
            </a:endParaRPr>
          </a:p>
        </p:txBody>
      </p:sp>
      <p:pic>
        <p:nvPicPr>
          <p:cNvPr id="256" name="Picture 4"/>
          <p:cNvPicPr/>
          <p:nvPr/>
        </p:nvPicPr>
        <p:blipFill>
          <a:blip r:embed="rId4"/>
          <a:stretch/>
        </p:blipFill>
        <p:spPr>
          <a:xfrm>
            <a:off x="4507560" y="3462480"/>
            <a:ext cx="3170160" cy="1108800"/>
          </a:xfrm>
          <a:prstGeom prst="rect">
            <a:avLst/>
          </a:prstGeom>
          <a:ln>
            <a:solidFill>
              <a:srgbClr val="95373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Съдържание</a:t>
            </a:r>
            <a:endParaRPr lang="en-US" sz="4000" b="0" strike="noStrike" spc="-1">
              <a:latin typeface="Arial"/>
            </a:endParaRPr>
          </a:p>
        </p:txBody>
      </p:sp>
      <p:sp>
        <p:nvSpPr>
          <p:cNvPr id="178"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29EE2A13-2E3F-4480-8991-06212823557E}" type="slidenum">
              <a:rPr lang="en-US" sz="1000" b="0" strike="noStrike" spc="-1">
                <a:solidFill>
                  <a:srgbClr val="FFFFFF"/>
                </a:solidFill>
                <a:latin typeface="Calibri"/>
              </a:rPr>
              <a:t>2</a:t>
            </a:fld>
            <a:endParaRPr lang="en-US" sz="1000" b="0" strike="noStrike" spc="-1">
              <a:latin typeface="Arial"/>
            </a:endParaRPr>
          </a:p>
        </p:txBody>
      </p:sp>
      <p:sp>
        <p:nvSpPr>
          <p:cNvPr id="179"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Света на ардуино</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Основни компоненти</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Работа с емулатора</a:t>
            </a:r>
            <a:endParaRPr lang="en-US" sz="3400" b="0" strike="noStrike" spc="-1">
              <a:latin typeface="Arial"/>
            </a:endParaRPr>
          </a:p>
          <a:p>
            <a:pPr marL="432000" indent="-323640">
              <a:lnSpc>
                <a:spcPct val="100000"/>
              </a:lnSpc>
              <a:buClr>
                <a:srgbClr val="FFFFFF"/>
              </a:buClr>
              <a:buSzPct val="45000"/>
              <a:buFont typeface="Wingdings" charset="2"/>
              <a:buChar char=""/>
            </a:pPr>
            <a:r>
              <a:rPr lang="en-US" sz="3400" b="0" strike="noStrike" spc="-1">
                <a:solidFill>
                  <a:srgbClr val="FFFFFF"/>
                </a:solidFill>
                <a:latin typeface="Calibri"/>
              </a:rPr>
              <a:t>Първи стъпки</a:t>
            </a:r>
            <a:endParaRPr lang="en-US" sz="3400" b="0" strike="noStrike" spc="-1">
              <a:latin typeface="Arial"/>
            </a:endParaRPr>
          </a:p>
        </p:txBody>
      </p:sp>
      <p:pic>
        <p:nvPicPr>
          <p:cNvPr id="180" name="Picture 2"/>
          <p:cNvPicPr/>
          <p:nvPr/>
        </p:nvPicPr>
        <p:blipFill>
          <a:blip r:embed="rId2"/>
          <a:stretch/>
        </p:blipFill>
        <p:spPr>
          <a:xfrm>
            <a:off x="8609040" y="2822040"/>
            <a:ext cx="3405960" cy="3515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Какво е Ардуино?</a:t>
            </a:r>
            <a:endParaRPr lang="en-US" sz="4000" b="0" strike="noStrike" spc="-1">
              <a:latin typeface="Arial"/>
            </a:endParaRPr>
          </a:p>
        </p:txBody>
      </p:sp>
      <p:sp>
        <p:nvSpPr>
          <p:cNvPr id="18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r>
              <a:rPr lang="en-US" sz="3400" b="0" strike="noStrike" spc="-1">
                <a:solidFill>
                  <a:srgbClr val="FFFFFF"/>
                </a:solidFill>
                <a:latin typeface="Calibri"/>
              </a:rPr>
              <a:t>  		Микроконтролерна платка, съдържаща в себе си захранващ модул, USB порт за комуникация с компютър, микроконтролер и изходни рейки за свързване на периферни устройства.</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Улеснява процеса на създаване на микропроцесорни системи, като предоставя единна унифицирана платформа.</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Предоставя отворен код и принципни електрически схеми.</a:t>
            </a:r>
            <a:endParaRPr lang="en-US" sz="3400" b="0" strike="noStrike" spc="-1">
              <a:latin typeface="Arial"/>
            </a:endParaRPr>
          </a:p>
          <a:p>
            <a:pPr marL="304920" indent="-304200">
              <a:lnSpc>
                <a:spcPct val="100000"/>
              </a:lnSpc>
            </a:pPr>
            <a:r>
              <a:rPr lang="en-US" sz="3400" b="0" strike="noStrike" spc="-1">
                <a:solidFill>
                  <a:srgbClr val="FFFFFF"/>
                </a:solidFill>
                <a:latin typeface="Calibri"/>
              </a:rPr>
              <a:t>	</a:t>
            </a:r>
            <a:endParaRPr lang="en-US" sz="3400" b="0" strike="noStrike" spc="-1">
              <a:latin typeface="Arial"/>
            </a:endParaRPr>
          </a:p>
          <a:p>
            <a:pPr marL="304920" indent="-304200">
              <a:lnSpc>
                <a:spcPct val="100000"/>
              </a:lnSpc>
            </a:pPr>
            <a:endParaRPr lang="en-US" sz="3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Видове</a:t>
            </a:r>
            <a:endParaRPr lang="en-US" sz="4000" b="0" strike="noStrike" spc="-1">
              <a:latin typeface="Arial"/>
            </a:endParaRPr>
          </a:p>
        </p:txBody>
      </p:sp>
      <p:sp>
        <p:nvSpPr>
          <p:cNvPr id="184"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pic>
        <p:nvPicPr>
          <p:cNvPr id="185" name="Picture 184"/>
          <p:cNvPicPr/>
          <p:nvPr/>
        </p:nvPicPr>
        <p:blipFill>
          <a:blip r:embed="rId2"/>
          <a:stretch/>
        </p:blipFill>
        <p:spPr>
          <a:xfrm>
            <a:off x="396000" y="1206360"/>
            <a:ext cx="3718800" cy="2359800"/>
          </a:xfrm>
          <a:prstGeom prst="rect">
            <a:avLst/>
          </a:prstGeom>
          <a:ln>
            <a:noFill/>
          </a:ln>
        </p:spPr>
      </p:pic>
      <p:pic>
        <p:nvPicPr>
          <p:cNvPr id="186" name="Picture 185"/>
          <p:cNvPicPr/>
          <p:nvPr/>
        </p:nvPicPr>
        <p:blipFill>
          <a:blip r:embed="rId3"/>
          <a:stretch/>
        </p:blipFill>
        <p:spPr>
          <a:xfrm>
            <a:off x="4480560" y="1252800"/>
            <a:ext cx="3712320" cy="2346840"/>
          </a:xfrm>
          <a:prstGeom prst="rect">
            <a:avLst/>
          </a:prstGeom>
          <a:ln>
            <a:noFill/>
          </a:ln>
        </p:spPr>
      </p:pic>
      <p:pic>
        <p:nvPicPr>
          <p:cNvPr id="187" name="Picture 186"/>
          <p:cNvPicPr/>
          <p:nvPr/>
        </p:nvPicPr>
        <p:blipFill>
          <a:blip r:embed="rId4"/>
          <a:stretch/>
        </p:blipFill>
        <p:spPr>
          <a:xfrm>
            <a:off x="8595360" y="1257120"/>
            <a:ext cx="3017520" cy="2400480"/>
          </a:xfrm>
          <a:prstGeom prst="rect">
            <a:avLst/>
          </a:prstGeom>
          <a:ln>
            <a:noFill/>
          </a:ln>
        </p:spPr>
      </p:pic>
      <p:pic>
        <p:nvPicPr>
          <p:cNvPr id="188" name="Picture 187"/>
          <p:cNvPicPr/>
          <p:nvPr/>
        </p:nvPicPr>
        <p:blipFill>
          <a:blip r:embed="rId5"/>
          <a:stretch/>
        </p:blipFill>
        <p:spPr>
          <a:xfrm>
            <a:off x="360360" y="3776040"/>
            <a:ext cx="3114360" cy="2939040"/>
          </a:xfrm>
          <a:prstGeom prst="rect">
            <a:avLst/>
          </a:prstGeom>
          <a:ln>
            <a:noFill/>
          </a:ln>
        </p:spPr>
      </p:pic>
      <p:pic>
        <p:nvPicPr>
          <p:cNvPr id="189" name="Picture 188"/>
          <p:cNvPicPr/>
          <p:nvPr/>
        </p:nvPicPr>
        <p:blipFill>
          <a:blip r:embed="rId6"/>
          <a:stretch/>
        </p:blipFill>
        <p:spPr>
          <a:xfrm>
            <a:off x="3749040" y="3789720"/>
            <a:ext cx="2926080" cy="2926080"/>
          </a:xfrm>
          <a:prstGeom prst="rect">
            <a:avLst/>
          </a:prstGeom>
          <a:ln>
            <a:noFill/>
          </a:ln>
        </p:spPr>
      </p:pic>
      <p:pic>
        <p:nvPicPr>
          <p:cNvPr id="190" name="Picture 189"/>
          <p:cNvPicPr/>
          <p:nvPr/>
        </p:nvPicPr>
        <p:blipFill>
          <a:blip r:embed="rId7"/>
          <a:stretch/>
        </p:blipFill>
        <p:spPr>
          <a:xfrm>
            <a:off x="6858000" y="3773880"/>
            <a:ext cx="4572000" cy="29012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модули</a:t>
            </a:r>
            <a:endParaRPr lang="en-US" sz="4000" b="0" strike="noStrike" spc="-1">
              <a:latin typeface="Arial"/>
            </a:endParaRPr>
          </a:p>
        </p:txBody>
      </p:sp>
      <p:sp>
        <p:nvSpPr>
          <p:cNvPr id="192"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pic>
        <p:nvPicPr>
          <p:cNvPr id="193" name="Picture 192"/>
          <p:cNvPicPr/>
          <p:nvPr/>
        </p:nvPicPr>
        <p:blipFill>
          <a:blip r:embed="rId2"/>
          <a:stretch/>
        </p:blipFill>
        <p:spPr>
          <a:xfrm>
            <a:off x="3291840" y="1262520"/>
            <a:ext cx="5257440" cy="5257440"/>
          </a:xfrm>
          <a:prstGeom prst="rect">
            <a:avLst/>
          </a:prstGeom>
          <a:ln>
            <a:noFill/>
          </a:ln>
        </p:spPr>
      </p:pic>
      <p:sp>
        <p:nvSpPr>
          <p:cNvPr id="194" name="CustomShape 3"/>
          <p:cNvSpPr/>
          <p:nvPr/>
        </p:nvSpPr>
        <p:spPr>
          <a:xfrm>
            <a:off x="3474720" y="2743200"/>
            <a:ext cx="1280160" cy="82296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5" name="CustomShape 4"/>
          <p:cNvSpPr/>
          <p:nvPr/>
        </p:nvSpPr>
        <p:spPr>
          <a:xfrm>
            <a:off x="5760720" y="4297680"/>
            <a:ext cx="2286000" cy="54864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6" name="CustomShape 5"/>
          <p:cNvSpPr/>
          <p:nvPr/>
        </p:nvSpPr>
        <p:spPr>
          <a:xfrm>
            <a:off x="3657600" y="4206240"/>
            <a:ext cx="1188720" cy="137160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7" name="CustomShape 6"/>
          <p:cNvSpPr/>
          <p:nvPr/>
        </p:nvSpPr>
        <p:spPr>
          <a:xfrm>
            <a:off x="5577840" y="5394960"/>
            <a:ext cx="1371600" cy="18288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8" name="CustomShape 7"/>
          <p:cNvSpPr/>
          <p:nvPr/>
        </p:nvSpPr>
        <p:spPr>
          <a:xfrm>
            <a:off x="7132320" y="5394960"/>
            <a:ext cx="1005840" cy="18288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199" name="CustomShape 8"/>
          <p:cNvSpPr/>
          <p:nvPr/>
        </p:nvSpPr>
        <p:spPr>
          <a:xfrm>
            <a:off x="5669280" y="2194560"/>
            <a:ext cx="246888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0" name="CustomShape 9"/>
          <p:cNvSpPr/>
          <p:nvPr/>
        </p:nvSpPr>
        <p:spPr>
          <a:xfrm>
            <a:off x="5486400" y="3200400"/>
            <a:ext cx="45720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1" name="CustomShape 10"/>
          <p:cNvSpPr/>
          <p:nvPr/>
        </p:nvSpPr>
        <p:spPr>
          <a:xfrm>
            <a:off x="5486400" y="2743200"/>
            <a:ext cx="457200" cy="27432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2" name="CustomShape 11"/>
          <p:cNvSpPr/>
          <p:nvPr/>
        </p:nvSpPr>
        <p:spPr>
          <a:xfrm>
            <a:off x="4023360" y="2194560"/>
            <a:ext cx="640080" cy="457200"/>
          </a:xfrm>
          <a:prstGeom prst="rect">
            <a:avLst/>
          </a:prstGeom>
          <a:noFill/>
          <a:ln w="73080">
            <a:solidFill>
              <a:srgbClr val="660066"/>
            </a:solidFill>
            <a:round/>
          </a:ln>
        </p:spPr>
        <p:style>
          <a:lnRef idx="0">
            <a:scrgbClr r="0" g="0" b="0"/>
          </a:lnRef>
          <a:fillRef idx="0">
            <a:scrgbClr r="0" g="0" b="0"/>
          </a:fillRef>
          <a:effectRef idx="0">
            <a:scrgbClr r="0" g="0" b="0"/>
          </a:effectRef>
          <a:fontRef idx="minor"/>
        </p:style>
      </p:sp>
      <p:sp>
        <p:nvSpPr>
          <p:cNvPr id="203" name="CustomShape 12"/>
          <p:cNvSpPr/>
          <p:nvPr/>
        </p:nvSpPr>
        <p:spPr>
          <a:xfrm>
            <a:off x="2468880" y="2194560"/>
            <a:ext cx="137160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Бутон Reset</a:t>
            </a:r>
          </a:p>
        </p:txBody>
      </p:sp>
      <p:sp>
        <p:nvSpPr>
          <p:cNvPr id="204" name="CustomShape 13"/>
          <p:cNvSpPr/>
          <p:nvPr/>
        </p:nvSpPr>
        <p:spPr>
          <a:xfrm>
            <a:off x="1920240" y="2834640"/>
            <a:ext cx="137160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USB Type B</a:t>
            </a:r>
          </a:p>
        </p:txBody>
      </p:sp>
      <p:sp>
        <p:nvSpPr>
          <p:cNvPr id="205" name="CustomShape 14"/>
          <p:cNvSpPr/>
          <p:nvPr/>
        </p:nvSpPr>
        <p:spPr>
          <a:xfrm>
            <a:off x="1737360" y="4206240"/>
            <a:ext cx="1828800" cy="64008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Захранване</a:t>
            </a:r>
          </a:p>
          <a:p>
            <a:pPr algn="ctr"/>
            <a:r>
              <a:rPr lang="en-US" sz="1800" b="0" strike="noStrike" spc="-1">
                <a:latin typeface="Arial"/>
              </a:rPr>
              <a:t>9VDC – 12VDC</a:t>
            </a:r>
          </a:p>
        </p:txBody>
      </p:sp>
      <p:sp>
        <p:nvSpPr>
          <p:cNvPr id="206" name="CustomShape 15"/>
          <p:cNvSpPr/>
          <p:nvPr/>
        </p:nvSpPr>
        <p:spPr>
          <a:xfrm>
            <a:off x="4937760" y="5669280"/>
            <a:ext cx="2011680" cy="73152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Изходно / входни </a:t>
            </a:r>
          </a:p>
          <a:p>
            <a:pPr algn="ctr"/>
            <a:r>
              <a:rPr lang="en-US" sz="1800" b="0" strike="noStrike" spc="-1">
                <a:latin typeface="Arial"/>
              </a:rPr>
              <a:t>напрежения</a:t>
            </a:r>
          </a:p>
        </p:txBody>
      </p:sp>
      <p:sp>
        <p:nvSpPr>
          <p:cNvPr id="207" name="CustomShape 16"/>
          <p:cNvSpPr/>
          <p:nvPr/>
        </p:nvSpPr>
        <p:spPr>
          <a:xfrm>
            <a:off x="7132320" y="5669280"/>
            <a:ext cx="173736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Аналогов вход</a:t>
            </a:r>
          </a:p>
        </p:txBody>
      </p:sp>
      <p:sp>
        <p:nvSpPr>
          <p:cNvPr id="208" name="CustomShape 17"/>
          <p:cNvSpPr/>
          <p:nvPr/>
        </p:nvSpPr>
        <p:spPr>
          <a:xfrm>
            <a:off x="8138160" y="4297680"/>
            <a:ext cx="347472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Микроконтролер AtMega328P</a:t>
            </a:r>
          </a:p>
        </p:txBody>
      </p:sp>
      <p:sp>
        <p:nvSpPr>
          <p:cNvPr id="209" name="CustomShape 18"/>
          <p:cNvSpPr/>
          <p:nvPr/>
        </p:nvSpPr>
        <p:spPr>
          <a:xfrm>
            <a:off x="5669280" y="1645920"/>
            <a:ext cx="3108960" cy="45720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Цифрови входове / изходи</a:t>
            </a:r>
          </a:p>
          <a:p>
            <a:pPr algn="ctr"/>
            <a:r>
              <a:rPr lang="en-US" sz="1800" b="0" strike="noStrike" spc="-1">
                <a:latin typeface="Arial"/>
              </a:rPr>
              <a:t> с общо предназначение</a:t>
            </a:r>
          </a:p>
        </p:txBody>
      </p:sp>
      <p:sp>
        <p:nvSpPr>
          <p:cNvPr id="210" name="CustomShape 19"/>
          <p:cNvSpPr/>
          <p:nvPr/>
        </p:nvSpPr>
        <p:spPr>
          <a:xfrm>
            <a:off x="6035040" y="2651760"/>
            <a:ext cx="292608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Вграден светодиод (D13)</a:t>
            </a:r>
          </a:p>
        </p:txBody>
      </p:sp>
      <p:sp>
        <p:nvSpPr>
          <p:cNvPr id="211" name="CustomShape 20"/>
          <p:cNvSpPr/>
          <p:nvPr/>
        </p:nvSpPr>
        <p:spPr>
          <a:xfrm>
            <a:off x="6035040" y="3200400"/>
            <a:ext cx="2926080" cy="365760"/>
          </a:xfrm>
          <a:prstGeom prst="rect">
            <a:avLst/>
          </a:prstGeom>
          <a:solidFill>
            <a:srgbClr val="AEA79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US" sz="1800" b="0" strike="noStrike" spc="-1">
                <a:latin typeface="Arial"/>
              </a:rPr>
              <a:t>Светодиоди комуникация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Въведение в Ардуино</a:t>
            </a:r>
            <a:endParaRPr lang="en-US" sz="4000" b="0" strike="noStrike" spc="-1">
              <a:latin typeface="Arial"/>
            </a:endParaRPr>
          </a:p>
        </p:txBody>
      </p:sp>
      <p:pic>
        <p:nvPicPr>
          <p:cNvPr id="213" name="Picture 212"/>
          <p:cNvPicPr/>
          <p:nvPr/>
        </p:nvPicPr>
        <p:blipFill>
          <a:blip r:embed="rId2"/>
          <a:stretch/>
        </p:blipFill>
        <p:spPr>
          <a:xfrm>
            <a:off x="228960" y="1326240"/>
            <a:ext cx="5257440" cy="5257440"/>
          </a:xfrm>
          <a:prstGeom prst="rect">
            <a:avLst/>
          </a:prstGeom>
          <a:ln>
            <a:noFill/>
          </a:ln>
        </p:spPr>
      </p:pic>
      <p:pic>
        <p:nvPicPr>
          <p:cNvPr id="214" name="Picture 213"/>
          <p:cNvPicPr/>
          <p:nvPr/>
        </p:nvPicPr>
        <p:blipFill>
          <a:blip r:embed="rId3"/>
          <a:stretch/>
        </p:blipFill>
        <p:spPr>
          <a:xfrm>
            <a:off x="6446880" y="1326240"/>
            <a:ext cx="5257440" cy="5257440"/>
          </a:xfrm>
          <a:prstGeom prst="rect">
            <a:avLst/>
          </a:prstGeom>
          <a:ln>
            <a:noFill/>
          </a:ln>
        </p:spPr>
      </p:pic>
      <p:sp>
        <p:nvSpPr>
          <p:cNvPr id="215" name="CustomShape 2"/>
          <p:cNvSpPr/>
          <p:nvPr/>
        </p:nvSpPr>
        <p:spPr>
          <a:xfrm>
            <a:off x="5394960" y="3108960"/>
            <a:ext cx="1188720" cy="1920240"/>
          </a:xfrm>
          <a:prstGeom prst="rect">
            <a:avLst/>
          </a:prstGeom>
          <a:solidFill>
            <a:srgbClr val="FFFFFF"/>
          </a:solidFill>
          <a:ln>
            <a:solidFill>
              <a:srgbClr val="FFFFFF"/>
            </a:solidFill>
          </a:ln>
        </p:spPr>
        <p:style>
          <a:lnRef idx="0">
            <a:scrgbClr r="0" g="0" b="0"/>
          </a:lnRef>
          <a:fillRef idx="0">
            <a:scrgbClr r="0" g="0" b="0"/>
          </a:fillRef>
          <a:effectRef idx="0">
            <a:scrgbClr r="0" g="0" b="0"/>
          </a:effectRef>
          <a:fontRef idx="minor"/>
        </p:style>
      </p:sp>
      <p:pic>
        <p:nvPicPr>
          <p:cNvPr id="216" name="Picture 215"/>
          <p:cNvPicPr/>
          <p:nvPr/>
        </p:nvPicPr>
        <p:blipFill>
          <a:blip r:embed="rId4"/>
          <a:stretch/>
        </p:blipFill>
        <p:spPr>
          <a:xfrm>
            <a:off x="5303520" y="3291840"/>
            <a:ext cx="1463040" cy="1463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F99659D5-F7A7-470D-B981-C917347A2FE8}" type="slidenum">
              <a:rPr lang="en-US" sz="1000" b="0" strike="noStrike" spc="-1">
                <a:solidFill>
                  <a:srgbClr val="FFFFFF"/>
                </a:solidFill>
                <a:latin typeface="Calibri"/>
              </a:rPr>
              <a:t>7</a:t>
            </a:fld>
            <a:endParaRPr lang="en-US" sz="1000" b="0" strike="noStrike" spc="-1">
              <a:latin typeface="Arial"/>
            </a:endParaRPr>
          </a:p>
        </p:txBody>
      </p:sp>
      <p:sp>
        <p:nvSpPr>
          <p:cNvPr id="218" name="CustomShape 2"/>
          <p:cNvSpPr/>
          <p:nvPr/>
        </p:nvSpPr>
        <p:spPr>
          <a:xfrm>
            <a:off x="190440" y="1151280"/>
            <a:ext cx="11804040" cy="5569560"/>
          </a:xfrm>
          <a:prstGeom prst="rect">
            <a:avLst/>
          </a:prstGeom>
          <a:noFill/>
          <a:ln>
            <a:noFill/>
          </a:ln>
        </p:spPr>
        <p:style>
          <a:lnRef idx="0">
            <a:scrgbClr r="0" g="0" b="0"/>
          </a:lnRef>
          <a:fillRef idx="0">
            <a:scrgbClr r="0" g="0" b="0"/>
          </a:fillRef>
          <a:effectRef idx="0">
            <a:scrgbClr r="0" g="0" b="0"/>
          </a:effectRef>
          <a:fontRef idx="minor"/>
        </p:style>
      </p:sp>
      <p:sp>
        <p:nvSpPr>
          <p:cNvPr id="219"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sp>
      <p:pic>
        <p:nvPicPr>
          <p:cNvPr id="220" name="Picture 219"/>
          <p:cNvPicPr/>
          <p:nvPr/>
        </p:nvPicPr>
        <p:blipFill>
          <a:blip r:embed="rId2"/>
          <a:stretch/>
        </p:blipFill>
        <p:spPr>
          <a:xfrm>
            <a:off x="2677680" y="4680"/>
            <a:ext cx="6857640" cy="6857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Основни характеристики</a:t>
            </a:r>
            <a:endParaRPr lang="en-US" sz="4000" b="0" strike="noStrike" spc="-1">
              <a:latin typeface="Arial"/>
            </a:endParaRPr>
          </a:p>
        </p:txBody>
      </p:sp>
      <p:sp>
        <p:nvSpPr>
          <p:cNvPr id="222"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3" name="TextShape 3"/>
          <p:cNvSpPr txBox="1"/>
          <p:nvPr/>
        </p:nvSpPr>
        <p:spPr>
          <a:xfrm>
            <a:off x="365760" y="1262520"/>
            <a:ext cx="11612880" cy="3168645"/>
          </a:xfrm>
          <a:prstGeom prst="rect">
            <a:avLst/>
          </a:prstGeom>
          <a:noFill/>
          <a:ln>
            <a:noFill/>
          </a:ln>
        </p:spPr>
        <p:txBody>
          <a:bodyPr lIns="90000" tIns="45000" rIns="90000" bIns="45000">
            <a:spAutoFit/>
          </a:bodyPr>
          <a:lstStyle/>
          <a:p>
            <a:r>
              <a:rPr lang="en-US" sz="2000" b="0" strike="noStrike" spc="-1" dirty="0">
                <a:solidFill>
                  <a:schemeClr val="bg1"/>
                </a:solidFill>
                <a:latin typeface="Arial"/>
              </a:rPr>
              <a:t>-	USB </a:t>
            </a:r>
            <a:r>
              <a:rPr lang="en-US" sz="2000" b="0" strike="noStrike" spc="-1" dirty="0" err="1">
                <a:solidFill>
                  <a:schemeClr val="bg1"/>
                </a:solidFill>
                <a:latin typeface="Arial"/>
              </a:rPr>
              <a:t>порт</a:t>
            </a:r>
            <a:r>
              <a:rPr lang="en-US" sz="2000" b="0" strike="noStrike" spc="-1" dirty="0">
                <a:solidFill>
                  <a:schemeClr val="bg1"/>
                </a:solidFill>
                <a:latin typeface="Arial"/>
              </a:rPr>
              <a:t> </a:t>
            </a:r>
            <a:r>
              <a:rPr lang="en-US" sz="2000" b="0" strike="noStrike" spc="-1" dirty="0" err="1">
                <a:solidFill>
                  <a:schemeClr val="bg1"/>
                </a:solidFill>
                <a:latin typeface="Arial"/>
              </a:rPr>
              <a:t>за</a:t>
            </a:r>
            <a:r>
              <a:rPr lang="en-US" sz="2000" b="0" strike="noStrike" spc="-1" dirty="0">
                <a:solidFill>
                  <a:schemeClr val="bg1"/>
                </a:solidFill>
                <a:latin typeface="Arial"/>
              </a:rPr>
              <a:t> </a:t>
            </a:r>
            <a:r>
              <a:rPr lang="en-US" sz="2000" b="0" strike="noStrike" spc="-1" dirty="0" err="1">
                <a:solidFill>
                  <a:schemeClr val="bg1"/>
                </a:solidFill>
                <a:latin typeface="Arial"/>
              </a:rPr>
              <a:t>програмиране</a:t>
            </a:r>
            <a:r>
              <a:rPr lang="en-US" sz="2000" b="0" strike="noStrike" spc="-1" dirty="0">
                <a:solidFill>
                  <a:schemeClr val="bg1"/>
                </a:solidFill>
                <a:latin typeface="Arial"/>
              </a:rPr>
              <a:t>, </a:t>
            </a:r>
            <a:r>
              <a:rPr lang="en-US" sz="2000" b="0" strike="noStrike" spc="-1" dirty="0" err="1">
                <a:solidFill>
                  <a:schemeClr val="bg1"/>
                </a:solidFill>
                <a:latin typeface="Arial"/>
              </a:rPr>
              <a:t>комуникация</a:t>
            </a:r>
            <a:r>
              <a:rPr lang="en-US" sz="2000" b="0" strike="noStrike" spc="-1" dirty="0">
                <a:solidFill>
                  <a:schemeClr val="bg1"/>
                </a:solidFill>
                <a:latin typeface="Arial"/>
              </a:rPr>
              <a:t> с </a:t>
            </a:r>
            <a:r>
              <a:rPr lang="en-US" sz="2000" b="0" strike="noStrike" spc="-1" dirty="0" err="1">
                <a:solidFill>
                  <a:schemeClr val="bg1"/>
                </a:solidFill>
                <a:latin typeface="Arial"/>
              </a:rPr>
              <a:t>компютър</a:t>
            </a:r>
            <a:r>
              <a:rPr lang="en-US" sz="2000" b="0" strike="noStrike" spc="-1" dirty="0">
                <a:solidFill>
                  <a:schemeClr val="bg1"/>
                </a:solidFill>
                <a:latin typeface="Arial"/>
              </a:rPr>
              <a:t> и </a:t>
            </a:r>
            <a:r>
              <a:rPr lang="en-US" sz="2000" b="0" strike="noStrike" spc="-1" dirty="0" err="1">
                <a:solidFill>
                  <a:schemeClr val="bg1"/>
                </a:solidFill>
                <a:latin typeface="Arial"/>
              </a:rPr>
              <a:t>захранване</a:t>
            </a:r>
            <a:r>
              <a:rPr lang="en-US" sz="2000" b="0" strike="noStrike" spc="-1" dirty="0">
                <a:solidFill>
                  <a:schemeClr val="bg1"/>
                </a:solidFill>
                <a:latin typeface="Arial"/>
              </a:rPr>
              <a:t> с 5V;</a:t>
            </a:r>
          </a:p>
          <a:p>
            <a:r>
              <a:rPr lang="en-US" sz="2000" b="0" strike="noStrike" spc="-1" dirty="0">
                <a:solidFill>
                  <a:schemeClr val="bg1"/>
                </a:solidFill>
                <a:latin typeface="Arial"/>
              </a:rPr>
              <a:t>-	</a:t>
            </a:r>
            <a:r>
              <a:rPr lang="en-US" sz="2000" b="0" strike="noStrike" spc="-1" dirty="0" err="1">
                <a:solidFill>
                  <a:schemeClr val="bg1"/>
                </a:solidFill>
                <a:latin typeface="Arial"/>
              </a:rPr>
              <a:t>Алтернативен</a:t>
            </a:r>
            <a:r>
              <a:rPr lang="en-US" sz="2000" b="0" strike="noStrike" spc="-1" dirty="0">
                <a:solidFill>
                  <a:schemeClr val="bg1"/>
                </a:solidFill>
                <a:latin typeface="Arial"/>
              </a:rPr>
              <a:t> </a:t>
            </a:r>
            <a:r>
              <a:rPr lang="en-US" sz="2000" b="0" strike="noStrike" spc="-1" dirty="0" err="1">
                <a:solidFill>
                  <a:schemeClr val="bg1"/>
                </a:solidFill>
                <a:latin typeface="Arial"/>
              </a:rPr>
              <a:t>вход</a:t>
            </a:r>
            <a:r>
              <a:rPr lang="en-US" sz="2000" b="0" strike="noStrike" spc="-1" dirty="0">
                <a:solidFill>
                  <a:schemeClr val="bg1"/>
                </a:solidFill>
                <a:latin typeface="Arial"/>
              </a:rPr>
              <a:t> </a:t>
            </a:r>
            <a:r>
              <a:rPr lang="en-US" sz="2000" b="0" strike="noStrike" spc="-1" dirty="0" err="1">
                <a:solidFill>
                  <a:schemeClr val="bg1"/>
                </a:solidFill>
                <a:latin typeface="Arial"/>
              </a:rPr>
              <a:t>за</a:t>
            </a:r>
            <a:r>
              <a:rPr lang="en-US" sz="2000" b="0" strike="noStrike" spc="-1" dirty="0">
                <a:solidFill>
                  <a:schemeClr val="bg1"/>
                </a:solidFill>
                <a:latin typeface="Arial"/>
              </a:rPr>
              <a:t> </a:t>
            </a:r>
            <a:r>
              <a:rPr lang="en-US" sz="2000" b="0" strike="noStrike" spc="-1" dirty="0" err="1">
                <a:solidFill>
                  <a:schemeClr val="bg1"/>
                </a:solidFill>
                <a:latin typeface="Arial"/>
              </a:rPr>
              <a:t>захранване</a:t>
            </a:r>
            <a:r>
              <a:rPr lang="en-US" sz="2000" b="0" strike="noStrike" spc="-1" dirty="0">
                <a:solidFill>
                  <a:schemeClr val="bg1"/>
                </a:solidFill>
                <a:latin typeface="Arial"/>
              </a:rPr>
              <a:t> 7V – 12V;</a:t>
            </a:r>
          </a:p>
          <a:p>
            <a:r>
              <a:rPr lang="en-US" sz="2000" b="0" strike="noStrike" spc="-1" dirty="0">
                <a:solidFill>
                  <a:schemeClr val="bg1"/>
                </a:solidFill>
                <a:latin typeface="Arial"/>
              </a:rPr>
              <a:t>-	6 </a:t>
            </a:r>
            <a:r>
              <a:rPr lang="en-US" sz="2000" b="0" strike="noStrike" spc="-1" dirty="0" err="1">
                <a:solidFill>
                  <a:schemeClr val="bg1"/>
                </a:solidFill>
                <a:latin typeface="Arial"/>
              </a:rPr>
              <a:t>аналогови</a:t>
            </a:r>
            <a:r>
              <a:rPr lang="en-US" sz="2000" b="0" strike="noStrike" spc="-1" dirty="0">
                <a:solidFill>
                  <a:schemeClr val="bg1"/>
                </a:solidFill>
                <a:latin typeface="Arial"/>
              </a:rPr>
              <a:t> </a:t>
            </a:r>
            <a:r>
              <a:rPr lang="en-US" sz="2000" b="0" strike="noStrike" spc="-1" dirty="0" err="1">
                <a:solidFill>
                  <a:schemeClr val="bg1"/>
                </a:solidFill>
                <a:latin typeface="Arial"/>
              </a:rPr>
              <a:t>входа</a:t>
            </a:r>
            <a:r>
              <a:rPr lang="en-US" sz="2000" b="0" strike="noStrike" spc="-1" dirty="0">
                <a:solidFill>
                  <a:schemeClr val="bg1"/>
                </a:solidFill>
                <a:latin typeface="Arial"/>
              </a:rPr>
              <a:t> – А0 – А5;</a:t>
            </a:r>
          </a:p>
          <a:p>
            <a:r>
              <a:rPr lang="en-US" sz="2000" b="0" strike="noStrike" spc="-1" dirty="0">
                <a:solidFill>
                  <a:schemeClr val="bg1"/>
                </a:solidFill>
                <a:latin typeface="Arial"/>
              </a:rPr>
              <a:t>-	14 </a:t>
            </a:r>
            <a:r>
              <a:rPr lang="en-US" sz="2000" b="0" strike="noStrike" spc="-1" dirty="0" err="1">
                <a:solidFill>
                  <a:schemeClr val="bg1"/>
                </a:solidFill>
                <a:latin typeface="Arial"/>
              </a:rPr>
              <a:t>цифрови</a:t>
            </a:r>
            <a:r>
              <a:rPr lang="en-US" sz="2000" b="0" strike="noStrike" spc="-1" dirty="0">
                <a:solidFill>
                  <a:schemeClr val="bg1"/>
                </a:solidFill>
                <a:latin typeface="Arial"/>
              </a:rPr>
              <a:t> </a:t>
            </a:r>
            <a:r>
              <a:rPr lang="en-US" sz="2000" b="0" strike="noStrike" spc="-1" dirty="0" err="1">
                <a:solidFill>
                  <a:schemeClr val="bg1"/>
                </a:solidFill>
                <a:latin typeface="Arial"/>
              </a:rPr>
              <a:t>изходи</a:t>
            </a:r>
            <a:r>
              <a:rPr lang="en-US" sz="2000" b="0" strike="noStrike" spc="-1" dirty="0">
                <a:solidFill>
                  <a:schemeClr val="bg1"/>
                </a:solidFill>
                <a:latin typeface="Arial"/>
              </a:rPr>
              <a:t> с </a:t>
            </a:r>
            <a:r>
              <a:rPr lang="en-US" sz="2000" b="0" strike="noStrike" spc="-1" dirty="0" err="1">
                <a:solidFill>
                  <a:schemeClr val="bg1"/>
                </a:solidFill>
                <a:latin typeface="Arial"/>
              </a:rPr>
              <a:t>общо</a:t>
            </a:r>
            <a:r>
              <a:rPr lang="en-US" sz="2000" b="0" strike="noStrike" spc="-1" dirty="0">
                <a:solidFill>
                  <a:schemeClr val="bg1"/>
                </a:solidFill>
                <a:latin typeface="Arial"/>
              </a:rPr>
              <a:t> </a:t>
            </a:r>
            <a:r>
              <a:rPr lang="en-US" sz="2000" b="0" strike="noStrike" spc="-1" dirty="0" err="1">
                <a:solidFill>
                  <a:schemeClr val="bg1"/>
                </a:solidFill>
                <a:latin typeface="Arial"/>
              </a:rPr>
              <a:t>предназначение</a:t>
            </a:r>
            <a:r>
              <a:rPr lang="en-US" sz="2000" b="0" strike="noStrike" spc="-1" dirty="0">
                <a:solidFill>
                  <a:schemeClr val="bg1"/>
                </a:solidFill>
                <a:latin typeface="Arial"/>
              </a:rPr>
              <a:t>;</a:t>
            </a:r>
          </a:p>
          <a:p>
            <a:r>
              <a:rPr lang="en-US" sz="2000" b="0" strike="noStrike" spc="-1" dirty="0">
                <a:solidFill>
                  <a:schemeClr val="bg1"/>
                </a:solidFill>
                <a:latin typeface="Arial"/>
              </a:rPr>
              <a:t>-	6 </a:t>
            </a:r>
            <a:r>
              <a:rPr lang="en-US" sz="2000" b="0" strike="noStrike" spc="-1" dirty="0" err="1">
                <a:solidFill>
                  <a:schemeClr val="bg1"/>
                </a:solidFill>
                <a:latin typeface="Arial"/>
              </a:rPr>
              <a:t>извода</a:t>
            </a:r>
            <a:r>
              <a:rPr lang="en-US" sz="2000" b="0" strike="noStrike" spc="-1" dirty="0">
                <a:solidFill>
                  <a:schemeClr val="bg1"/>
                </a:solidFill>
                <a:latin typeface="Arial"/>
              </a:rPr>
              <a:t> </a:t>
            </a:r>
            <a:r>
              <a:rPr lang="en-US" sz="2000" b="0" strike="noStrike" spc="-1" dirty="0" err="1">
                <a:solidFill>
                  <a:schemeClr val="bg1"/>
                </a:solidFill>
                <a:latin typeface="Arial"/>
              </a:rPr>
              <a:t>за</a:t>
            </a:r>
            <a:r>
              <a:rPr lang="en-US" sz="2000" b="0" strike="noStrike" spc="-1" dirty="0">
                <a:solidFill>
                  <a:schemeClr val="bg1"/>
                </a:solidFill>
                <a:latin typeface="Arial"/>
              </a:rPr>
              <a:t> </a:t>
            </a:r>
            <a:r>
              <a:rPr lang="en-US" sz="2000" b="0" strike="noStrike" spc="-1" dirty="0" err="1">
                <a:solidFill>
                  <a:schemeClr val="bg1"/>
                </a:solidFill>
                <a:latin typeface="Arial"/>
              </a:rPr>
              <a:t>широчинно-импулсна</a:t>
            </a:r>
            <a:r>
              <a:rPr lang="en-US" sz="2000" b="0" strike="noStrike" spc="-1" dirty="0">
                <a:solidFill>
                  <a:schemeClr val="bg1"/>
                </a:solidFill>
                <a:latin typeface="Arial"/>
              </a:rPr>
              <a:t> </a:t>
            </a:r>
            <a:r>
              <a:rPr lang="en-US" sz="2000" b="0" strike="noStrike" spc="-1" dirty="0" err="1">
                <a:solidFill>
                  <a:schemeClr val="bg1"/>
                </a:solidFill>
                <a:latin typeface="Arial"/>
              </a:rPr>
              <a:t>модулация</a:t>
            </a:r>
            <a:r>
              <a:rPr lang="en-US" sz="2000" b="0" strike="noStrike" spc="-1" dirty="0">
                <a:solidFill>
                  <a:schemeClr val="bg1"/>
                </a:solidFill>
                <a:latin typeface="Arial"/>
              </a:rPr>
              <a:t>;</a:t>
            </a:r>
          </a:p>
          <a:p>
            <a:r>
              <a:rPr lang="en-US" sz="2000" b="0" strike="noStrike" spc="-1" dirty="0">
                <a:solidFill>
                  <a:schemeClr val="bg1"/>
                </a:solidFill>
                <a:latin typeface="Arial"/>
              </a:rPr>
              <a:t>-	5V </a:t>
            </a:r>
            <a:r>
              <a:rPr lang="en-US" sz="2000" b="0" strike="noStrike" spc="-1" dirty="0" err="1">
                <a:solidFill>
                  <a:schemeClr val="bg1"/>
                </a:solidFill>
                <a:latin typeface="Arial"/>
              </a:rPr>
              <a:t>изходящо</a:t>
            </a:r>
            <a:r>
              <a:rPr lang="en-US" sz="2000" b="0" strike="noStrike" spc="-1" dirty="0">
                <a:solidFill>
                  <a:schemeClr val="bg1"/>
                </a:solidFill>
                <a:latin typeface="Arial"/>
              </a:rPr>
              <a:t> </a:t>
            </a:r>
            <a:r>
              <a:rPr lang="en-US" sz="2000" b="0" strike="noStrike" spc="-1" dirty="0" err="1">
                <a:solidFill>
                  <a:schemeClr val="bg1"/>
                </a:solidFill>
                <a:latin typeface="Arial"/>
              </a:rPr>
              <a:t>напрежение</a:t>
            </a:r>
            <a:r>
              <a:rPr lang="en-US" sz="2000" b="0" strike="noStrike" spc="-1" dirty="0">
                <a:solidFill>
                  <a:schemeClr val="bg1"/>
                </a:solidFill>
                <a:latin typeface="Arial"/>
              </a:rPr>
              <a:t> </a:t>
            </a:r>
            <a:r>
              <a:rPr lang="en-US" sz="2000" b="0" strike="noStrike" spc="-1" dirty="0" err="1">
                <a:solidFill>
                  <a:schemeClr val="bg1"/>
                </a:solidFill>
                <a:latin typeface="Arial"/>
              </a:rPr>
              <a:t>от</a:t>
            </a:r>
            <a:r>
              <a:rPr lang="en-US" sz="2000" b="0" strike="noStrike" spc="-1" dirty="0">
                <a:solidFill>
                  <a:schemeClr val="bg1"/>
                </a:solidFill>
                <a:latin typeface="Arial"/>
              </a:rPr>
              <a:t> </a:t>
            </a:r>
            <a:r>
              <a:rPr lang="en-US" sz="2000" b="0" strike="noStrike" spc="-1" dirty="0" err="1">
                <a:solidFill>
                  <a:schemeClr val="bg1"/>
                </a:solidFill>
                <a:latin typeface="Arial"/>
              </a:rPr>
              <a:t>пин</a:t>
            </a:r>
            <a:r>
              <a:rPr lang="en-US" sz="2000" b="0" strike="noStrike" spc="-1" dirty="0">
                <a:solidFill>
                  <a:schemeClr val="bg1"/>
                </a:solidFill>
                <a:latin typeface="Arial"/>
              </a:rPr>
              <a:t>;</a:t>
            </a:r>
          </a:p>
          <a:p>
            <a:r>
              <a:rPr lang="en-US" sz="2000" b="0" strike="noStrike" spc="-1" dirty="0">
                <a:solidFill>
                  <a:schemeClr val="bg1"/>
                </a:solidFill>
                <a:latin typeface="Arial"/>
              </a:rPr>
              <a:t>-	20mA </a:t>
            </a:r>
            <a:r>
              <a:rPr lang="en-US" sz="2000" b="0" strike="noStrike" spc="-1" dirty="0" err="1">
                <a:solidFill>
                  <a:schemeClr val="bg1"/>
                </a:solidFill>
                <a:latin typeface="Arial"/>
              </a:rPr>
              <a:t>изходящ</a:t>
            </a:r>
            <a:r>
              <a:rPr lang="en-US" sz="2000" b="0" strike="noStrike" spc="-1" dirty="0">
                <a:solidFill>
                  <a:schemeClr val="bg1"/>
                </a:solidFill>
                <a:latin typeface="Arial"/>
              </a:rPr>
              <a:t> </a:t>
            </a:r>
            <a:r>
              <a:rPr lang="en-US" sz="2000" b="0" strike="noStrike" spc="-1" dirty="0" err="1">
                <a:solidFill>
                  <a:schemeClr val="bg1"/>
                </a:solidFill>
                <a:latin typeface="Arial"/>
              </a:rPr>
              <a:t>ток</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пин</a:t>
            </a:r>
            <a:r>
              <a:rPr lang="en-US" sz="2000" b="0" strike="noStrike" spc="-1" dirty="0">
                <a:solidFill>
                  <a:schemeClr val="bg1"/>
                </a:solidFill>
                <a:latin typeface="Arial"/>
              </a:rPr>
              <a:t>;</a:t>
            </a:r>
          </a:p>
          <a:p>
            <a:r>
              <a:rPr lang="en-US" sz="2000" b="0" strike="noStrike" spc="-1" dirty="0">
                <a:solidFill>
                  <a:schemeClr val="bg1"/>
                </a:solidFill>
                <a:latin typeface="Arial"/>
              </a:rPr>
              <a:t>-	32КB </a:t>
            </a:r>
            <a:r>
              <a:rPr lang="en-US" sz="2000" b="0" strike="noStrike" spc="-1" dirty="0" err="1">
                <a:solidFill>
                  <a:schemeClr val="bg1"/>
                </a:solidFill>
                <a:latin typeface="Arial"/>
              </a:rPr>
              <a:t>програмна</a:t>
            </a:r>
            <a:r>
              <a:rPr lang="en-US" sz="2000" b="0" strike="noStrike" spc="-1" dirty="0">
                <a:solidFill>
                  <a:schemeClr val="bg1"/>
                </a:solidFill>
                <a:latin typeface="Arial"/>
              </a:rPr>
              <a:t> </a:t>
            </a:r>
            <a:r>
              <a:rPr lang="en-US" sz="2000" b="0" strike="noStrike" spc="-1" dirty="0" err="1">
                <a:solidFill>
                  <a:schemeClr val="bg1"/>
                </a:solidFill>
                <a:latin typeface="Arial"/>
              </a:rPr>
              <a:t>памет</a:t>
            </a:r>
            <a:r>
              <a:rPr lang="en-US" sz="2000" b="0" strike="noStrike" spc="-1" dirty="0">
                <a:solidFill>
                  <a:schemeClr val="bg1"/>
                </a:solidFill>
                <a:latin typeface="Arial"/>
              </a:rPr>
              <a:t> (</a:t>
            </a:r>
            <a:r>
              <a:rPr lang="en-US" sz="2000" b="0" strike="noStrike" spc="-1" dirty="0" err="1">
                <a:solidFill>
                  <a:schemeClr val="bg1"/>
                </a:solidFill>
                <a:latin typeface="Arial"/>
              </a:rPr>
              <a:t>флаш</a:t>
            </a:r>
            <a:r>
              <a:rPr lang="en-US" sz="2000" b="0" strike="noStrike" spc="-1" dirty="0">
                <a:solidFill>
                  <a:schemeClr val="bg1"/>
                </a:solidFill>
                <a:latin typeface="Arial"/>
              </a:rPr>
              <a:t>);</a:t>
            </a:r>
          </a:p>
          <a:p>
            <a:r>
              <a:rPr lang="en-US" sz="2000" b="0" strike="noStrike" spc="-1" dirty="0">
                <a:solidFill>
                  <a:schemeClr val="bg1"/>
                </a:solidFill>
                <a:latin typeface="Arial"/>
              </a:rPr>
              <a:t>-	2  KB RAM </a:t>
            </a:r>
            <a:r>
              <a:rPr lang="en-US" sz="2000" b="0" strike="noStrike" spc="-1" dirty="0" err="1">
                <a:solidFill>
                  <a:schemeClr val="bg1"/>
                </a:solidFill>
                <a:latin typeface="Arial"/>
              </a:rPr>
              <a:t>памет</a:t>
            </a:r>
            <a:r>
              <a:rPr lang="en-US" sz="2000" b="0" strike="noStrike" spc="-1" dirty="0">
                <a:solidFill>
                  <a:schemeClr val="bg1"/>
                </a:solidFill>
                <a:latin typeface="Arial"/>
              </a:rPr>
              <a:t>;</a:t>
            </a:r>
          </a:p>
          <a:p>
            <a:r>
              <a:rPr lang="en-US" sz="2000" b="0" strike="noStrike" spc="-1" dirty="0">
                <a:solidFill>
                  <a:schemeClr val="bg1"/>
                </a:solidFill>
                <a:latin typeface="Arial"/>
              </a:rPr>
              <a:t>-	16 MHz </a:t>
            </a:r>
            <a:r>
              <a:rPr lang="en-US" sz="2000" b="0" strike="noStrike" spc="-1" dirty="0" err="1">
                <a:solidFill>
                  <a:schemeClr val="bg1"/>
                </a:solidFill>
                <a:latin typeface="Arial"/>
              </a:rPr>
              <a:t>работна</a:t>
            </a:r>
            <a:r>
              <a:rPr lang="en-US" sz="2000" b="0" strike="noStrike" spc="-1" dirty="0">
                <a:solidFill>
                  <a:schemeClr val="bg1"/>
                </a:solidFill>
                <a:latin typeface="Arial"/>
              </a:rPr>
              <a:t> </a:t>
            </a:r>
            <a:r>
              <a:rPr lang="en-US" sz="2000" b="0" strike="noStrike" spc="-1" dirty="0" err="1">
                <a:solidFill>
                  <a:schemeClr val="bg1"/>
                </a:solidFill>
                <a:latin typeface="Arial"/>
              </a:rPr>
              <a:t>честота</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микроконтролера</a:t>
            </a:r>
            <a:r>
              <a:rPr lang="en-US" sz="2000" b="0" strike="noStrike" spc="-1" dirty="0">
                <a:solidFill>
                  <a:schemeClr val="bg1"/>
                </a:solidFill>
                <a:latin typeface="Aria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188640" y="152280"/>
            <a:ext cx="1129500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en-US" sz="4000" b="1" strike="noStrike" spc="-1">
                <a:solidFill>
                  <a:srgbClr val="F3BE60"/>
                </a:solidFill>
                <a:latin typeface="Calibri"/>
              </a:rPr>
              <a:t>Приложение</a:t>
            </a:r>
            <a:endParaRPr lang="en-US" sz="4000" b="0" strike="noStrike" spc="-1">
              <a:latin typeface="Arial"/>
            </a:endParaRPr>
          </a:p>
        </p:txBody>
      </p:sp>
      <p:sp>
        <p:nvSpPr>
          <p:cNvPr id="225" name="CustomShape 2"/>
          <p:cNvSpPr/>
          <p:nvPr/>
        </p:nvSpPr>
        <p:spPr>
          <a:xfrm>
            <a:off x="304560" y="1066680"/>
            <a:ext cx="11070720" cy="853200"/>
          </a:xfrm>
          <a:prstGeom prst="rect">
            <a:avLst/>
          </a:prstGeom>
          <a:noFill/>
          <a:ln>
            <a:noFill/>
          </a:ln>
        </p:spPr>
        <p:style>
          <a:lnRef idx="0">
            <a:scrgbClr r="0" g="0" b="0"/>
          </a:lnRef>
          <a:fillRef idx="0">
            <a:scrgbClr r="0" g="0" b="0"/>
          </a:fillRef>
          <a:effectRef idx="0">
            <a:scrgbClr r="0" g="0" b="0"/>
          </a:effectRef>
          <a:fontRef idx="minor"/>
        </p:style>
      </p:sp>
      <p:sp>
        <p:nvSpPr>
          <p:cNvPr id="226" name="TextShape 3"/>
          <p:cNvSpPr txBox="1"/>
          <p:nvPr/>
        </p:nvSpPr>
        <p:spPr>
          <a:xfrm>
            <a:off x="365760" y="1828800"/>
            <a:ext cx="11612880" cy="4091974"/>
          </a:xfrm>
          <a:prstGeom prst="rect">
            <a:avLst/>
          </a:prstGeom>
          <a:noFill/>
          <a:ln>
            <a:noFill/>
          </a:ln>
        </p:spPr>
        <p:txBody>
          <a:bodyPr lIns="90000" tIns="45000" rIns="90000" bIns="45000">
            <a:spAutoFit/>
          </a:bodyPr>
          <a:lstStyle/>
          <a:p>
            <a:r>
              <a:rPr lang="en-US" sz="2000" b="0" strike="noStrike" spc="-1" dirty="0" err="1">
                <a:solidFill>
                  <a:schemeClr val="bg1"/>
                </a:solidFill>
                <a:latin typeface="Arial"/>
              </a:rPr>
              <a:t>Цифрови</a:t>
            </a:r>
            <a:r>
              <a:rPr lang="en-US" sz="2000" b="0" strike="noStrike" spc="-1" dirty="0">
                <a:solidFill>
                  <a:schemeClr val="bg1"/>
                </a:solidFill>
                <a:latin typeface="Arial"/>
              </a:rPr>
              <a:t> </a:t>
            </a:r>
            <a:r>
              <a:rPr lang="en-US" sz="2000" b="0" strike="noStrike" spc="-1" dirty="0" err="1">
                <a:solidFill>
                  <a:schemeClr val="bg1"/>
                </a:solidFill>
                <a:latin typeface="Arial"/>
              </a:rPr>
              <a:t>входове</a:t>
            </a:r>
            <a:r>
              <a:rPr lang="en-US" sz="2000" b="0" strike="noStrike" spc="-1" dirty="0">
                <a:solidFill>
                  <a:schemeClr val="bg1"/>
                </a:solidFill>
                <a:latin typeface="Arial"/>
              </a:rPr>
              <a:t> и </a:t>
            </a:r>
            <a:r>
              <a:rPr lang="en-US" sz="2000" b="0" strike="noStrike" spc="-1" dirty="0" err="1">
                <a:solidFill>
                  <a:schemeClr val="bg1"/>
                </a:solidFill>
                <a:latin typeface="Arial"/>
              </a:rPr>
              <a:t>изходи</a:t>
            </a:r>
            <a:endParaRPr lang="en-US" sz="2000" b="0" strike="noStrike" spc="-1" dirty="0">
              <a:solidFill>
                <a:schemeClr val="bg1"/>
              </a:solidFill>
              <a:latin typeface="Arial"/>
            </a:endParaRPr>
          </a:p>
          <a:p>
            <a:r>
              <a:rPr lang="en-US" sz="2000" b="0" strike="noStrike" spc="-1" dirty="0">
                <a:solidFill>
                  <a:schemeClr val="bg1"/>
                </a:solidFill>
                <a:latin typeface="Arial"/>
              </a:rPr>
              <a:t>-	</a:t>
            </a:r>
            <a:r>
              <a:rPr lang="en-US" sz="2000" b="0" strike="noStrike" spc="-1" dirty="0" err="1">
                <a:solidFill>
                  <a:schemeClr val="bg1"/>
                </a:solidFill>
                <a:latin typeface="Arial"/>
              </a:rPr>
              <a:t>Управление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светодиоди</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Управление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електромотори</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Комуникация</a:t>
            </a:r>
            <a:r>
              <a:rPr lang="en-US" sz="2000" b="0" strike="noStrike" spc="-1" dirty="0">
                <a:solidFill>
                  <a:schemeClr val="bg1"/>
                </a:solidFill>
                <a:latin typeface="Arial"/>
              </a:rPr>
              <a:t> </a:t>
            </a:r>
            <a:r>
              <a:rPr lang="en-US" sz="2000" b="0" strike="noStrike" spc="-1" dirty="0" err="1">
                <a:solidFill>
                  <a:schemeClr val="bg1"/>
                </a:solidFill>
                <a:latin typeface="Arial"/>
              </a:rPr>
              <a:t>със</a:t>
            </a:r>
            <a:r>
              <a:rPr lang="en-US" sz="2000" b="0" strike="noStrike" spc="-1" dirty="0">
                <a:solidFill>
                  <a:schemeClr val="bg1"/>
                </a:solidFill>
                <a:latin typeface="Arial"/>
              </a:rPr>
              <a:t> </a:t>
            </a:r>
            <a:r>
              <a:rPr lang="en-US" sz="2000" b="0" strike="noStrike" spc="-1" dirty="0" err="1">
                <a:solidFill>
                  <a:schemeClr val="bg1"/>
                </a:solidFill>
                <a:latin typeface="Arial"/>
              </a:rPr>
              <a:t>сензори</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Управление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дисплей</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Комуникация</a:t>
            </a:r>
            <a:r>
              <a:rPr lang="en-US" sz="2000" b="0" strike="noStrike" spc="-1" dirty="0">
                <a:solidFill>
                  <a:schemeClr val="bg1"/>
                </a:solidFill>
                <a:latin typeface="Arial"/>
              </a:rPr>
              <a:t> с GSM </a:t>
            </a:r>
            <a:r>
              <a:rPr lang="en-US" sz="2000" b="0" strike="noStrike" spc="-1" dirty="0" err="1">
                <a:solidFill>
                  <a:schemeClr val="bg1"/>
                </a:solidFill>
                <a:latin typeface="Arial"/>
              </a:rPr>
              <a:t>модули</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Комуникация</a:t>
            </a:r>
            <a:r>
              <a:rPr lang="en-US" sz="2000" b="0" strike="noStrike" spc="-1" dirty="0">
                <a:solidFill>
                  <a:schemeClr val="bg1"/>
                </a:solidFill>
                <a:latin typeface="Arial"/>
              </a:rPr>
              <a:t> с GPS </a:t>
            </a:r>
            <a:r>
              <a:rPr lang="en-US" sz="2000" b="0" strike="noStrike" spc="-1" dirty="0" err="1">
                <a:solidFill>
                  <a:schemeClr val="bg1"/>
                </a:solidFill>
                <a:latin typeface="Arial"/>
              </a:rPr>
              <a:t>модул</a:t>
            </a:r>
            <a:r>
              <a:rPr lang="en-US" sz="2000" b="0" strike="noStrike" spc="-1" dirty="0">
                <a:solidFill>
                  <a:schemeClr val="bg1"/>
                </a:solidFill>
                <a:latin typeface="Arial"/>
              </a:rPr>
              <a:t>; </a:t>
            </a:r>
          </a:p>
          <a:p>
            <a:endParaRPr lang="en-US" sz="2000" b="0" strike="noStrike" spc="-1" dirty="0">
              <a:solidFill>
                <a:schemeClr val="bg1"/>
              </a:solidFill>
              <a:latin typeface="Arial"/>
            </a:endParaRPr>
          </a:p>
          <a:p>
            <a:r>
              <a:rPr lang="en-US" sz="2000" b="0" strike="noStrike" spc="-1" dirty="0" err="1">
                <a:solidFill>
                  <a:schemeClr val="bg1"/>
                </a:solidFill>
                <a:latin typeface="Arial"/>
              </a:rPr>
              <a:t>Аналогови</a:t>
            </a:r>
            <a:r>
              <a:rPr lang="en-US" sz="2000" b="0" strike="noStrike" spc="-1" dirty="0">
                <a:solidFill>
                  <a:schemeClr val="bg1"/>
                </a:solidFill>
                <a:latin typeface="Arial"/>
              </a:rPr>
              <a:t> </a:t>
            </a:r>
            <a:r>
              <a:rPr lang="en-US" sz="2000" b="0" strike="noStrike" spc="-1" dirty="0" err="1">
                <a:solidFill>
                  <a:schemeClr val="bg1"/>
                </a:solidFill>
                <a:latin typeface="Arial"/>
              </a:rPr>
              <a:t>входове</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Четене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температурен</a:t>
            </a:r>
            <a:r>
              <a:rPr lang="en-US" sz="2000" b="0" strike="noStrike" spc="-1" dirty="0">
                <a:solidFill>
                  <a:schemeClr val="bg1"/>
                </a:solidFill>
                <a:latin typeface="Arial"/>
              </a:rPr>
              <a:t> </a:t>
            </a:r>
            <a:r>
              <a:rPr lang="en-US" sz="2000" b="0" strike="noStrike" spc="-1" dirty="0" err="1">
                <a:solidFill>
                  <a:schemeClr val="bg1"/>
                </a:solidFill>
                <a:latin typeface="Arial"/>
              </a:rPr>
              <a:t>сензор</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Четене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светлинен</a:t>
            </a:r>
            <a:r>
              <a:rPr lang="en-US" sz="2000" b="0" strike="noStrike" spc="-1" dirty="0">
                <a:solidFill>
                  <a:schemeClr val="bg1"/>
                </a:solidFill>
                <a:latin typeface="Arial"/>
              </a:rPr>
              <a:t> </a:t>
            </a:r>
            <a:r>
              <a:rPr lang="en-US" sz="2000" b="0" strike="noStrike" spc="-1" dirty="0" err="1">
                <a:solidFill>
                  <a:schemeClr val="bg1"/>
                </a:solidFill>
                <a:latin typeface="Arial"/>
              </a:rPr>
              <a:t>сензор</a:t>
            </a:r>
            <a:r>
              <a:rPr lang="en-US" sz="2000" b="0" strike="noStrike" spc="-1" dirty="0">
                <a:solidFill>
                  <a:schemeClr val="bg1"/>
                </a:solidFill>
                <a:latin typeface="Arial"/>
              </a:rPr>
              <a:t>;</a:t>
            </a:r>
          </a:p>
          <a:p>
            <a:r>
              <a:rPr lang="en-US" sz="2000" b="0" strike="noStrike" spc="-1" dirty="0">
                <a:solidFill>
                  <a:schemeClr val="bg1"/>
                </a:solidFill>
                <a:latin typeface="Arial"/>
              </a:rPr>
              <a:t>-	</a:t>
            </a:r>
            <a:r>
              <a:rPr lang="en-US" sz="2000" b="0" strike="noStrike" spc="-1" dirty="0" err="1">
                <a:solidFill>
                  <a:schemeClr val="bg1"/>
                </a:solidFill>
                <a:latin typeface="Arial"/>
              </a:rPr>
              <a:t>Четене</a:t>
            </a:r>
            <a:r>
              <a:rPr lang="en-US" sz="2000" b="0" strike="noStrike" spc="-1" dirty="0">
                <a:solidFill>
                  <a:schemeClr val="bg1"/>
                </a:solidFill>
                <a:latin typeface="Arial"/>
              </a:rPr>
              <a:t> </a:t>
            </a:r>
            <a:r>
              <a:rPr lang="en-US" sz="2000" b="0" strike="noStrike" spc="-1" dirty="0" err="1">
                <a:solidFill>
                  <a:schemeClr val="bg1"/>
                </a:solidFill>
                <a:latin typeface="Arial"/>
              </a:rPr>
              <a:t>на</a:t>
            </a:r>
            <a:r>
              <a:rPr lang="en-US" sz="2000" b="0" strike="noStrike" spc="-1" dirty="0">
                <a:solidFill>
                  <a:schemeClr val="bg1"/>
                </a:solidFill>
                <a:latin typeface="Arial"/>
              </a:rPr>
              <a:t> </a:t>
            </a:r>
            <a:r>
              <a:rPr lang="en-US" sz="2000" b="0" strike="noStrike" spc="-1" dirty="0" err="1">
                <a:solidFill>
                  <a:schemeClr val="bg1"/>
                </a:solidFill>
                <a:latin typeface="Arial"/>
              </a:rPr>
              <a:t>потенциометър</a:t>
            </a:r>
            <a:r>
              <a:rPr lang="en-US" sz="2000" b="0" strike="noStrike" spc="-1" dirty="0">
                <a:solidFill>
                  <a:schemeClr val="bg1"/>
                </a:solidFill>
                <a:latin typeface="Arial"/>
              </a:rPr>
              <a:t>;</a:t>
            </a:r>
          </a:p>
          <a:p>
            <a:endParaRPr lang="en-US" sz="20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Software-University-Foundation</Template>
  <TotalTime>2387</TotalTime>
  <Words>279</Words>
  <Application>Microsoft Office PowerPoint</Application>
  <PresentationFormat>Custom</PresentationFormat>
  <Paragraphs>170</Paragraphs>
  <Slides>19</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19</vt:i4>
      </vt:variant>
    </vt:vector>
  </HeadingPairs>
  <TitlesOfParts>
    <vt:vector size="31" baseType="lpstr">
      <vt:lpstr>Arial</vt:lpstr>
      <vt:lpstr>Calibri</vt:lpstr>
      <vt:lpstr>DejaVu Sans</vt:lpstr>
      <vt:lpstr>Noto Sans CJK SC Regular</vt:lpstr>
      <vt:lpstr>Symbol</vt:lpstr>
      <vt:lpstr>Times New Roman</vt:lpstr>
      <vt:lpstr>Wingdings</vt:lpstr>
      <vt:lpstr>Wingdings 2</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University (SoftUni)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Software University Foundation - http://softuni.foundation/</dc:description>
  <cp:lastModifiedBy>Samuil Slavchev</cp:lastModifiedBy>
  <cp:revision>217</cp:revision>
  <dcterms:created xsi:type="dcterms:W3CDTF">2014-01-02T17:00:34Z</dcterms:created>
  <dcterms:modified xsi:type="dcterms:W3CDTF">2019-06-17T05:16:42Z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